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64" r:id="rId3"/>
    <p:sldId id="259" r:id="rId4"/>
    <p:sldId id="257" r:id="rId5"/>
    <p:sldId id="258" r:id="rId6"/>
    <p:sldId id="260" r:id="rId7"/>
    <p:sldId id="261" r:id="rId8"/>
    <p:sldId id="265" r:id="rId9"/>
    <p:sldId id="266" r:id="rId10"/>
    <p:sldId id="263" r:id="rId11"/>
    <p:sldId id="268" r:id="rId12"/>
    <p:sldId id="267" r:id="rId13"/>
    <p:sldId id="269" r:id="rId14"/>
    <p:sldId id="271" r:id="rId15"/>
    <p:sldId id="262" r:id="rId16"/>
    <p:sldId id="272" r:id="rId17"/>
    <p:sldId id="285" r:id="rId18"/>
    <p:sldId id="273" r:id="rId19"/>
    <p:sldId id="274" r:id="rId20"/>
    <p:sldId id="276" r:id="rId21"/>
    <p:sldId id="277" r:id="rId22"/>
    <p:sldId id="280" r:id="rId23"/>
    <p:sldId id="281" r:id="rId24"/>
    <p:sldId id="318" r:id="rId25"/>
    <p:sldId id="319" r:id="rId26"/>
    <p:sldId id="275" r:id="rId27"/>
    <p:sldId id="279" r:id="rId28"/>
    <p:sldId id="278" r:id="rId29"/>
    <p:sldId id="282" r:id="rId30"/>
    <p:sldId id="283" r:id="rId31"/>
    <p:sldId id="284" r:id="rId32"/>
    <p:sldId id="287" r:id="rId33"/>
    <p:sldId id="320" r:id="rId34"/>
    <p:sldId id="286" r:id="rId35"/>
    <p:sldId id="288" r:id="rId36"/>
    <p:sldId id="303" r:id="rId37"/>
    <p:sldId id="289" r:id="rId38"/>
    <p:sldId id="290" r:id="rId39"/>
    <p:sldId id="294" r:id="rId40"/>
    <p:sldId id="295" r:id="rId41"/>
    <p:sldId id="296" r:id="rId42"/>
    <p:sldId id="297" r:id="rId43"/>
    <p:sldId id="299" r:id="rId44"/>
    <p:sldId id="302" r:id="rId45"/>
    <p:sldId id="300" r:id="rId46"/>
    <p:sldId id="301" r:id="rId47"/>
    <p:sldId id="326" r:id="rId48"/>
    <p:sldId id="323" r:id="rId49"/>
    <p:sldId id="314" r:id="rId50"/>
    <p:sldId id="315" r:id="rId51"/>
    <p:sldId id="316" r:id="rId52"/>
    <p:sldId id="317" r:id="rId53"/>
    <p:sldId id="325" r:id="rId54"/>
    <p:sldId id="324" r:id="rId55"/>
    <p:sldId id="321" r:id="rId56"/>
    <p:sldId id="322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27" r:id="rId68"/>
    <p:sldId id="328" r:id="rId69"/>
    <p:sldId id="329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2730E-A979-4EED-84FB-8ED47A214CE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01640BB-FC3A-46E6-ABEE-6C03CB133B53}">
      <dgm:prSet phldrT="[Metin]" custT="1"/>
      <dgm:spPr/>
      <dgm:t>
        <a:bodyPr/>
        <a:lstStyle/>
        <a:p>
          <a:r>
            <a:rPr lang="tr-TR" sz="1800" dirty="0" smtClean="0"/>
            <a:t>Hücre Zarından Madde </a:t>
          </a:r>
          <a:r>
            <a:rPr lang="tr-TR" sz="1800" dirty="0" err="1" smtClean="0"/>
            <a:t>Taşınımı</a:t>
          </a:r>
          <a:endParaRPr lang="tr-TR" sz="1800" dirty="0"/>
        </a:p>
      </dgm:t>
    </dgm:pt>
    <dgm:pt modelId="{FDCA2127-2CB8-4DAB-A9FA-3ACDD7160C7F}" type="parTrans" cxnId="{4C88478E-07D0-4B12-BFF2-79E31B300F4A}">
      <dgm:prSet/>
      <dgm:spPr/>
      <dgm:t>
        <a:bodyPr/>
        <a:lstStyle/>
        <a:p>
          <a:endParaRPr lang="tr-TR"/>
        </a:p>
      </dgm:t>
    </dgm:pt>
    <dgm:pt modelId="{24491ACB-91F0-453E-BB71-111FFD10B04F}" type="sibTrans" cxnId="{4C88478E-07D0-4B12-BFF2-79E31B300F4A}">
      <dgm:prSet/>
      <dgm:spPr/>
      <dgm:t>
        <a:bodyPr/>
        <a:lstStyle/>
        <a:p>
          <a:endParaRPr lang="tr-TR"/>
        </a:p>
      </dgm:t>
    </dgm:pt>
    <dgm:pt modelId="{4F74AF98-F3A5-4B02-AD29-9B3C6619A0DC}">
      <dgm:prSet phldrT="[Metin]" custT="1"/>
      <dgm:spPr/>
      <dgm:t>
        <a:bodyPr/>
        <a:lstStyle/>
        <a:p>
          <a:r>
            <a:rPr lang="tr-TR" sz="1800" dirty="0" smtClean="0"/>
            <a:t>Küçük moleküllerin </a:t>
          </a:r>
          <a:r>
            <a:rPr lang="tr-TR" sz="1800" dirty="0" err="1" smtClean="0"/>
            <a:t>taşınımı</a:t>
          </a:r>
          <a:endParaRPr lang="tr-TR" sz="1800" dirty="0"/>
        </a:p>
      </dgm:t>
    </dgm:pt>
    <dgm:pt modelId="{1607C609-2B0A-49A1-A5E0-6695BEDBE1F3}" type="parTrans" cxnId="{EE40DE5D-4F51-4A7A-84BE-C0482EB5E1BD}">
      <dgm:prSet/>
      <dgm:spPr/>
      <dgm:t>
        <a:bodyPr/>
        <a:lstStyle/>
        <a:p>
          <a:endParaRPr lang="tr-TR"/>
        </a:p>
      </dgm:t>
    </dgm:pt>
    <dgm:pt modelId="{D5625A54-5F1F-4058-8DEF-40D886F2A66F}" type="sibTrans" cxnId="{EE40DE5D-4F51-4A7A-84BE-C0482EB5E1BD}">
      <dgm:prSet/>
      <dgm:spPr/>
      <dgm:t>
        <a:bodyPr/>
        <a:lstStyle/>
        <a:p>
          <a:endParaRPr lang="tr-TR"/>
        </a:p>
      </dgm:t>
    </dgm:pt>
    <dgm:pt modelId="{8ECE29E9-682A-4AF3-8FBB-B93BA6A2F853}">
      <dgm:prSet phldrT="[Metin]" custT="1"/>
      <dgm:spPr/>
      <dgm:t>
        <a:bodyPr/>
        <a:lstStyle/>
        <a:p>
          <a:r>
            <a:rPr lang="tr-TR" sz="1800" dirty="0" smtClean="0"/>
            <a:t>Pasif Taşıma</a:t>
          </a:r>
          <a:endParaRPr lang="tr-TR" sz="1800" dirty="0"/>
        </a:p>
      </dgm:t>
    </dgm:pt>
    <dgm:pt modelId="{3F6E9C2D-E732-4910-AA2F-F95BD5BDFC11}" type="parTrans" cxnId="{A2AA1367-ECD0-4CF2-B058-CFC712E059AC}">
      <dgm:prSet/>
      <dgm:spPr/>
      <dgm:t>
        <a:bodyPr/>
        <a:lstStyle/>
        <a:p>
          <a:endParaRPr lang="tr-TR"/>
        </a:p>
      </dgm:t>
    </dgm:pt>
    <dgm:pt modelId="{DECC614A-1858-4720-B889-77FBA0A4CBD9}" type="sibTrans" cxnId="{A2AA1367-ECD0-4CF2-B058-CFC712E059AC}">
      <dgm:prSet/>
      <dgm:spPr/>
      <dgm:t>
        <a:bodyPr/>
        <a:lstStyle/>
        <a:p>
          <a:endParaRPr lang="tr-TR"/>
        </a:p>
      </dgm:t>
    </dgm:pt>
    <dgm:pt modelId="{47D2CBFE-44AB-4966-A32F-701ACCAD96C2}">
      <dgm:prSet phldrT="[Metin]" custT="1"/>
      <dgm:spPr/>
      <dgm:t>
        <a:bodyPr/>
        <a:lstStyle/>
        <a:p>
          <a:r>
            <a:rPr lang="tr-TR" sz="1800" dirty="0" smtClean="0"/>
            <a:t>Aktif Taşıma</a:t>
          </a:r>
          <a:endParaRPr lang="tr-TR" sz="1800" dirty="0"/>
        </a:p>
      </dgm:t>
    </dgm:pt>
    <dgm:pt modelId="{FF157793-62BF-4A8F-82D8-405D87DEB389}" type="parTrans" cxnId="{18FE4DC8-A905-4ABE-93C9-132870571E00}">
      <dgm:prSet/>
      <dgm:spPr/>
      <dgm:t>
        <a:bodyPr/>
        <a:lstStyle/>
        <a:p>
          <a:endParaRPr lang="tr-TR"/>
        </a:p>
      </dgm:t>
    </dgm:pt>
    <dgm:pt modelId="{7B2BE653-8EE2-464B-8382-2367428FF666}" type="sibTrans" cxnId="{18FE4DC8-A905-4ABE-93C9-132870571E00}">
      <dgm:prSet/>
      <dgm:spPr/>
      <dgm:t>
        <a:bodyPr/>
        <a:lstStyle/>
        <a:p>
          <a:endParaRPr lang="tr-TR"/>
        </a:p>
      </dgm:t>
    </dgm:pt>
    <dgm:pt modelId="{85D73326-766B-406E-8215-DEFEF501ECDF}">
      <dgm:prSet phldrT="[Metin]" custT="1"/>
      <dgm:spPr/>
      <dgm:t>
        <a:bodyPr/>
        <a:lstStyle/>
        <a:p>
          <a:r>
            <a:rPr lang="tr-TR" sz="1800" dirty="0" smtClean="0"/>
            <a:t>Büyük moleküllerin </a:t>
          </a:r>
          <a:r>
            <a:rPr lang="tr-TR" sz="1800" dirty="0" err="1" smtClean="0"/>
            <a:t>taşınımı</a:t>
          </a:r>
          <a:endParaRPr lang="tr-TR" sz="1800" dirty="0"/>
        </a:p>
      </dgm:t>
    </dgm:pt>
    <dgm:pt modelId="{1CE7B045-5ACB-47EC-843E-7A5A31897CC9}" type="parTrans" cxnId="{1B9896B3-3D71-4938-9230-8F319F7ABF1F}">
      <dgm:prSet/>
      <dgm:spPr/>
      <dgm:t>
        <a:bodyPr/>
        <a:lstStyle/>
        <a:p>
          <a:endParaRPr lang="tr-TR"/>
        </a:p>
      </dgm:t>
    </dgm:pt>
    <dgm:pt modelId="{5FBCFB04-EDC9-44A3-8C0A-3A197106A8CF}" type="sibTrans" cxnId="{1B9896B3-3D71-4938-9230-8F319F7ABF1F}">
      <dgm:prSet/>
      <dgm:spPr/>
      <dgm:t>
        <a:bodyPr/>
        <a:lstStyle/>
        <a:p>
          <a:endParaRPr lang="tr-TR"/>
        </a:p>
      </dgm:t>
    </dgm:pt>
    <dgm:pt modelId="{511FA959-B75F-4DD3-85D5-14EC32DF45A1}">
      <dgm:prSet phldrT="[Metin]" custT="1"/>
      <dgm:spPr/>
      <dgm:t>
        <a:bodyPr/>
        <a:lstStyle/>
        <a:p>
          <a:r>
            <a:rPr lang="tr-TR" sz="1800" dirty="0" err="1" smtClean="0"/>
            <a:t>Endositoz</a:t>
          </a:r>
          <a:endParaRPr lang="tr-TR" sz="1800" dirty="0"/>
        </a:p>
      </dgm:t>
    </dgm:pt>
    <dgm:pt modelId="{790E9F2F-0BFF-4772-8233-B54633B8CBEC}" type="parTrans" cxnId="{DA2586F5-8534-4801-9463-E60DFED2DA84}">
      <dgm:prSet/>
      <dgm:spPr/>
      <dgm:t>
        <a:bodyPr/>
        <a:lstStyle/>
        <a:p>
          <a:endParaRPr lang="tr-TR"/>
        </a:p>
      </dgm:t>
    </dgm:pt>
    <dgm:pt modelId="{146834BF-B425-4B9E-AE66-803175846F5B}" type="sibTrans" cxnId="{DA2586F5-8534-4801-9463-E60DFED2DA84}">
      <dgm:prSet/>
      <dgm:spPr/>
      <dgm:t>
        <a:bodyPr/>
        <a:lstStyle/>
        <a:p>
          <a:endParaRPr lang="tr-TR"/>
        </a:p>
      </dgm:t>
    </dgm:pt>
    <dgm:pt modelId="{9C1886D8-B4E9-4DBF-B5C3-F3CB4A4B5FF7}">
      <dgm:prSet custT="1"/>
      <dgm:spPr/>
      <dgm:t>
        <a:bodyPr/>
        <a:lstStyle/>
        <a:p>
          <a:r>
            <a:rPr lang="tr-TR" sz="1800" dirty="0" err="1" smtClean="0"/>
            <a:t>Ekzositoz</a:t>
          </a:r>
          <a:endParaRPr lang="tr-TR" sz="1800" dirty="0"/>
        </a:p>
      </dgm:t>
    </dgm:pt>
    <dgm:pt modelId="{8D477938-7872-40F6-BEE7-A75B49FC1573}" type="parTrans" cxnId="{C559182D-6327-4191-89EF-14FC8C972C5C}">
      <dgm:prSet/>
      <dgm:spPr/>
      <dgm:t>
        <a:bodyPr/>
        <a:lstStyle/>
        <a:p>
          <a:endParaRPr lang="tr-TR"/>
        </a:p>
      </dgm:t>
    </dgm:pt>
    <dgm:pt modelId="{D730944F-8715-433A-8148-20890B25AD36}" type="sibTrans" cxnId="{C559182D-6327-4191-89EF-14FC8C972C5C}">
      <dgm:prSet/>
      <dgm:spPr/>
      <dgm:t>
        <a:bodyPr/>
        <a:lstStyle/>
        <a:p>
          <a:endParaRPr lang="tr-TR"/>
        </a:p>
      </dgm:t>
    </dgm:pt>
    <dgm:pt modelId="{AF82E836-38DC-4E0D-B613-DF5A4D659496}">
      <dgm:prSet custT="1"/>
      <dgm:spPr/>
      <dgm:t>
        <a:bodyPr/>
        <a:lstStyle/>
        <a:p>
          <a:r>
            <a:rPr lang="tr-TR" sz="1800" dirty="0" smtClean="0"/>
            <a:t>Difüzyon</a:t>
          </a:r>
          <a:endParaRPr lang="tr-TR" sz="1800" dirty="0"/>
        </a:p>
      </dgm:t>
    </dgm:pt>
    <dgm:pt modelId="{51DEE944-37C2-4FBB-94F0-02A66BABA28A}" type="parTrans" cxnId="{271CE1A3-7DA4-4B11-B006-DF17059B58A8}">
      <dgm:prSet/>
      <dgm:spPr/>
      <dgm:t>
        <a:bodyPr/>
        <a:lstStyle/>
        <a:p>
          <a:endParaRPr lang="tr-TR"/>
        </a:p>
      </dgm:t>
    </dgm:pt>
    <dgm:pt modelId="{15947664-9267-487E-B82D-858CA551A106}" type="sibTrans" cxnId="{271CE1A3-7DA4-4B11-B006-DF17059B58A8}">
      <dgm:prSet/>
      <dgm:spPr/>
      <dgm:t>
        <a:bodyPr/>
        <a:lstStyle/>
        <a:p>
          <a:endParaRPr lang="tr-TR"/>
        </a:p>
      </dgm:t>
    </dgm:pt>
    <dgm:pt modelId="{1388DFBD-AE6E-4C30-9E98-D2BE4C7B6D1C}">
      <dgm:prSet custT="1"/>
      <dgm:spPr/>
      <dgm:t>
        <a:bodyPr/>
        <a:lstStyle/>
        <a:p>
          <a:r>
            <a:rPr lang="tr-TR" sz="1800" dirty="0" err="1" smtClean="0"/>
            <a:t>Ozmoz</a:t>
          </a:r>
          <a:endParaRPr lang="tr-TR" sz="1800" dirty="0"/>
        </a:p>
      </dgm:t>
    </dgm:pt>
    <dgm:pt modelId="{F37F4591-8430-4094-AF0D-72EDA1FCD85E}" type="parTrans" cxnId="{386E3256-7A0C-4154-8A6D-D27B54094E38}">
      <dgm:prSet/>
      <dgm:spPr/>
      <dgm:t>
        <a:bodyPr/>
        <a:lstStyle/>
        <a:p>
          <a:endParaRPr lang="tr-TR"/>
        </a:p>
      </dgm:t>
    </dgm:pt>
    <dgm:pt modelId="{BE9E1203-C927-4A7E-B3A1-17D58658C78C}" type="sibTrans" cxnId="{386E3256-7A0C-4154-8A6D-D27B54094E38}">
      <dgm:prSet/>
      <dgm:spPr/>
      <dgm:t>
        <a:bodyPr/>
        <a:lstStyle/>
        <a:p>
          <a:endParaRPr lang="tr-TR"/>
        </a:p>
      </dgm:t>
    </dgm:pt>
    <dgm:pt modelId="{A228EF19-2E94-4800-BAD7-3509E82BCA3F}">
      <dgm:prSet custT="1"/>
      <dgm:spPr/>
      <dgm:t>
        <a:bodyPr/>
        <a:lstStyle/>
        <a:p>
          <a:r>
            <a:rPr lang="tr-TR" sz="1800" dirty="0" smtClean="0"/>
            <a:t>Fagositoz</a:t>
          </a:r>
          <a:endParaRPr lang="tr-TR" sz="1800" dirty="0"/>
        </a:p>
      </dgm:t>
    </dgm:pt>
    <dgm:pt modelId="{9750A4AB-DDD9-4C64-AB93-0668728A2D5A}" type="parTrans" cxnId="{F6577896-499B-4871-9758-C2DB38F798CF}">
      <dgm:prSet/>
      <dgm:spPr/>
      <dgm:t>
        <a:bodyPr/>
        <a:lstStyle/>
        <a:p>
          <a:endParaRPr lang="tr-TR"/>
        </a:p>
      </dgm:t>
    </dgm:pt>
    <dgm:pt modelId="{7ACB978B-84DB-4094-8399-A4B24CDDB624}" type="sibTrans" cxnId="{F6577896-499B-4871-9758-C2DB38F798CF}">
      <dgm:prSet/>
      <dgm:spPr/>
      <dgm:t>
        <a:bodyPr/>
        <a:lstStyle/>
        <a:p>
          <a:endParaRPr lang="tr-TR"/>
        </a:p>
      </dgm:t>
    </dgm:pt>
    <dgm:pt modelId="{FC8C4B0C-0417-4710-898D-83B08E765B5E}">
      <dgm:prSet custT="1"/>
      <dgm:spPr/>
      <dgm:t>
        <a:bodyPr/>
        <a:lstStyle/>
        <a:p>
          <a:r>
            <a:rPr lang="tr-TR" sz="1800" dirty="0" err="1" smtClean="0"/>
            <a:t>Pinositoz</a:t>
          </a:r>
          <a:endParaRPr lang="tr-TR" sz="1800" dirty="0"/>
        </a:p>
      </dgm:t>
    </dgm:pt>
    <dgm:pt modelId="{6AE4C9B6-89AD-42AA-A13B-C3C204DD00A7}" type="parTrans" cxnId="{150837DD-34F4-468E-9147-1F4755490B2A}">
      <dgm:prSet/>
      <dgm:spPr/>
      <dgm:t>
        <a:bodyPr/>
        <a:lstStyle/>
        <a:p>
          <a:endParaRPr lang="tr-TR"/>
        </a:p>
      </dgm:t>
    </dgm:pt>
    <dgm:pt modelId="{56924997-B218-4A20-B04C-8E6A607F96C9}" type="sibTrans" cxnId="{150837DD-34F4-468E-9147-1F4755490B2A}">
      <dgm:prSet/>
      <dgm:spPr/>
      <dgm:t>
        <a:bodyPr/>
        <a:lstStyle/>
        <a:p>
          <a:endParaRPr lang="tr-TR"/>
        </a:p>
      </dgm:t>
    </dgm:pt>
    <dgm:pt modelId="{43B458DE-D8FB-4462-8194-E9B3DFA462A9}" type="pres">
      <dgm:prSet presAssocID="{DAD2730E-A979-4EED-84FB-8ED47A214C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B63BED46-5A6D-43E4-83C0-AED64A602376}" type="pres">
      <dgm:prSet presAssocID="{501640BB-FC3A-46E6-ABEE-6C03CB133B53}" presName="hierRoot1" presStyleCnt="0"/>
      <dgm:spPr/>
    </dgm:pt>
    <dgm:pt modelId="{87E41FD7-A962-4728-AFE6-3908894BAB2B}" type="pres">
      <dgm:prSet presAssocID="{501640BB-FC3A-46E6-ABEE-6C03CB133B53}" presName="composite" presStyleCnt="0"/>
      <dgm:spPr/>
    </dgm:pt>
    <dgm:pt modelId="{36790172-FBFF-440C-911C-0846827BB9DC}" type="pres">
      <dgm:prSet presAssocID="{501640BB-FC3A-46E6-ABEE-6C03CB133B53}" presName="background" presStyleLbl="node0" presStyleIdx="0" presStyleCnt="1"/>
      <dgm:spPr/>
    </dgm:pt>
    <dgm:pt modelId="{4DE04BB6-AD3B-41C1-9126-35AEEBFF6DDD}" type="pres">
      <dgm:prSet presAssocID="{501640BB-FC3A-46E6-ABEE-6C03CB133B53}" presName="text" presStyleLbl="fgAcc0" presStyleIdx="0" presStyleCnt="1" custScaleX="17222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7C3ED4D2-C0F0-4E64-89F0-0F86AE37AA7A}" type="pres">
      <dgm:prSet presAssocID="{501640BB-FC3A-46E6-ABEE-6C03CB133B53}" presName="hierChild2" presStyleCnt="0"/>
      <dgm:spPr/>
    </dgm:pt>
    <dgm:pt modelId="{50C745CC-34CC-4B3B-9463-1B8F125DCB69}" type="pres">
      <dgm:prSet presAssocID="{1607C609-2B0A-49A1-A5E0-6695BEDBE1F3}" presName="Name10" presStyleLbl="parChTrans1D2" presStyleIdx="0" presStyleCnt="2"/>
      <dgm:spPr/>
      <dgm:t>
        <a:bodyPr/>
        <a:lstStyle/>
        <a:p>
          <a:endParaRPr lang="tr-TR"/>
        </a:p>
      </dgm:t>
    </dgm:pt>
    <dgm:pt modelId="{6A7AE4DF-F9EA-486B-88A7-2269FB989090}" type="pres">
      <dgm:prSet presAssocID="{4F74AF98-F3A5-4B02-AD29-9B3C6619A0DC}" presName="hierRoot2" presStyleCnt="0"/>
      <dgm:spPr/>
    </dgm:pt>
    <dgm:pt modelId="{3FF27316-6EA6-46FD-928B-DF34EA83A2E2}" type="pres">
      <dgm:prSet presAssocID="{4F74AF98-F3A5-4B02-AD29-9B3C6619A0DC}" presName="composite2" presStyleCnt="0"/>
      <dgm:spPr/>
    </dgm:pt>
    <dgm:pt modelId="{DB1D558A-33FD-431C-85D3-8EFE60E8BF9E}" type="pres">
      <dgm:prSet presAssocID="{4F74AF98-F3A5-4B02-AD29-9B3C6619A0DC}" presName="background2" presStyleLbl="node2" presStyleIdx="0" presStyleCnt="2"/>
      <dgm:spPr/>
    </dgm:pt>
    <dgm:pt modelId="{0FC9ED89-E94F-4C35-9370-2119E703658C}" type="pres">
      <dgm:prSet presAssocID="{4F74AF98-F3A5-4B02-AD29-9B3C6619A0DC}" presName="text2" presStyleLbl="fgAcc2" presStyleIdx="0" presStyleCnt="2" custScaleX="16102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27EFCA2-87BB-413F-A232-E96E2DF17DCA}" type="pres">
      <dgm:prSet presAssocID="{4F74AF98-F3A5-4B02-AD29-9B3C6619A0DC}" presName="hierChild3" presStyleCnt="0"/>
      <dgm:spPr/>
    </dgm:pt>
    <dgm:pt modelId="{51E80D5A-E43D-40A5-ABBA-3413A4D6989A}" type="pres">
      <dgm:prSet presAssocID="{3F6E9C2D-E732-4910-AA2F-F95BD5BDFC11}" presName="Name17" presStyleLbl="parChTrans1D3" presStyleIdx="0" presStyleCnt="4"/>
      <dgm:spPr/>
      <dgm:t>
        <a:bodyPr/>
        <a:lstStyle/>
        <a:p>
          <a:endParaRPr lang="tr-TR"/>
        </a:p>
      </dgm:t>
    </dgm:pt>
    <dgm:pt modelId="{8B0C6E60-935C-4208-9526-EA8D7E162719}" type="pres">
      <dgm:prSet presAssocID="{8ECE29E9-682A-4AF3-8FBB-B93BA6A2F853}" presName="hierRoot3" presStyleCnt="0"/>
      <dgm:spPr/>
    </dgm:pt>
    <dgm:pt modelId="{21F528DC-0E7B-444B-A3A1-DB253092FE9F}" type="pres">
      <dgm:prSet presAssocID="{8ECE29E9-682A-4AF3-8FBB-B93BA6A2F853}" presName="composite3" presStyleCnt="0"/>
      <dgm:spPr/>
    </dgm:pt>
    <dgm:pt modelId="{751F3BE3-EE49-40BD-8502-50FF45695C9B}" type="pres">
      <dgm:prSet presAssocID="{8ECE29E9-682A-4AF3-8FBB-B93BA6A2F853}" presName="background3" presStyleLbl="node3" presStyleIdx="0" presStyleCnt="4"/>
      <dgm:spPr/>
    </dgm:pt>
    <dgm:pt modelId="{BAF6D103-23E8-4B05-BC3F-082461878DF9}" type="pres">
      <dgm:prSet presAssocID="{8ECE29E9-682A-4AF3-8FBB-B93BA6A2F853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7BEE6C1F-C1A9-42FB-A243-F2F636C023C2}" type="pres">
      <dgm:prSet presAssocID="{8ECE29E9-682A-4AF3-8FBB-B93BA6A2F853}" presName="hierChild4" presStyleCnt="0"/>
      <dgm:spPr/>
    </dgm:pt>
    <dgm:pt modelId="{D0430B2C-4017-4F28-BE23-7CCA848BF1D0}" type="pres">
      <dgm:prSet presAssocID="{51DEE944-37C2-4FBB-94F0-02A66BABA28A}" presName="Name23" presStyleLbl="parChTrans1D4" presStyleIdx="0" presStyleCnt="4"/>
      <dgm:spPr/>
      <dgm:t>
        <a:bodyPr/>
        <a:lstStyle/>
        <a:p>
          <a:endParaRPr lang="tr-TR"/>
        </a:p>
      </dgm:t>
    </dgm:pt>
    <dgm:pt modelId="{85749B28-2E6D-424E-9B4E-898D78BF1665}" type="pres">
      <dgm:prSet presAssocID="{AF82E836-38DC-4E0D-B613-DF5A4D659496}" presName="hierRoot4" presStyleCnt="0"/>
      <dgm:spPr/>
    </dgm:pt>
    <dgm:pt modelId="{21482850-4EBC-4994-B621-6E65FE3FB9DA}" type="pres">
      <dgm:prSet presAssocID="{AF82E836-38DC-4E0D-B613-DF5A4D659496}" presName="composite4" presStyleCnt="0"/>
      <dgm:spPr/>
    </dgm:pt>
    <dgm:pt modelId="{2164624E-58F6-4005-AB1E-99DEC4DCF57E}" type="pres">
      <dgm:prSet presAssocID="{AF82E836-38DC-4E0D-B613-DF5A4D659496}" presName="background4" presStyleLbl="node4" presStyleIdx="0" presStyleCnt="4"/>
      <dgm:spPr/>
    </dgm:pt>
    <dgm:pt modelId="{6FE830C5-CABE-4015-8757-00ED6467A4EA}" type="pres">
      <dgm:prSet presAssocID="{AF82E836-38DC-4E0D-B613-DF5A4D659496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EAF6B07-89CC-4FF2-A58F-362563F45663}" type="pres">
      <dgm:prSet presAssocID="{AF82E836-38DC-4E0D-B613-DF5A4D659496}" presName="hierChild5" presStyleCnt="0"/>
      <dgm:spPr/>
    </dgm:pt>
    <dgm:pt modelId="{ADFEBEF4-5518-464A-B13C-66825FD816DE}" type="pres">
      <dgm:prSet presAssocID="{F37F4591-8430-4094-AF0D-72EDA1FCD85E}" presName="Name23" presStyleLbl="parChTrans1D4" presStyleIdx="1" presStyleCnt="4"/>
      <dgm:spPr/>
      <dgm:t>
        <a:bodyPr/>
        <a:lstStyle/>
        <a:p>
          <a:endParaRPr lang="tr-TR"/>
        </a:p>
      </dgm:t>
    </dgm:pt>
    <dgm:pt modelId="{F230ED8D-DBEF-45E0-B85F-7CF32873D7FE}" type="pres">
      <dgm:prSet presAssocID="{1388DFBD-AE6E-4C30-9E98-D2BE4C7B6D1C}" presName="hierRoot4" presStyleCnt="0"/>
      <dgm:spPr/>
    </dgm:pt>
    <dgm:pt modelId="{26966A11-AB89-4FE1-B751-5AFB4F7BC2B3}" type="pres">
      <dgm:prSet presAssocID="{1388DFBD-AE6E-4C30-9E98-D2BE4C7B6D1C}" presName="composite4" presStyleCnt="0"/>
      <dgm:spPr/>
    </dgm:pt>
    <dgm:pt modelId="{8DBB6EA5-BE7A-4970-B444-3F266B8AE427}" type="pres">
      <dgm:prSet presAssocID="{1388DFBD-AE6E-4C30-9E98-D2BE4C7B6D1C}" presName="background4" presStyleLbl="node4" presStyleIdx="1" presStyleCnt="4"/>
      <dgm:spPr/>
    </dgm:pt>
    <dgm:pt modelId="{DA7CDC07-7F76-4C44-AF1C-9F08A6179B24}" type="pres">
      <dgm:prSet presAssocID="{1388DFBD-AE6E-4C30-9E98-D2BE4C7B6D1C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52C1C43A-3BA2-463C-931E-49E0D6FB8DEE}" type="pres">
      <dgm:prSet presAssocID="{1388DFBD-AE6E-4C30-9E98-D2BE4C7B6D1C}" presName="hierChild5" presStyleCnt="0"/>
      <dgm:spPr/>
    </dgm:pt>
    <dgm:pt modelId="{972AA1E3-DB2B-4764-8DEB-5C2428B73A1E}" type="pres">
      <dgm:prSet presAssocID="{FF157793-62BF-4A8F-82D8-405D87DEB389}" presName="Name17" presStyleLbl="parChTrans1D3" presStyleIdx="1" presStyleCnt="4"/>
      <dgm:spPr/>
      <dgm:t>
        <a:bodyPr/>
        <a:lstStyle/>
        <a:p>
          <a:endParaRPr lang="tr-TR"/>
        </a:p>
      </dgm:t>
    </dgm:pt>
    <dgm:pt modelId="{02541718-488F-47BF-9535-E318837E044B}" type="pres">
      <dgm:prSet presAssocID="{47D2CBFE-44AB-4966-A32F-701ACCAD96C2}" presName="hierRoot3" presStyleCnt="0"/>
      <dgm:spPr/>
    </dgm:pt>
    <dgm:pt modelId="{39CBE9AE-385E-4DF5-92FD-C3DAE758C53E}" type="pres">
      <dgm:prSet presAssocID="{47D2CBFE-44AB-4966-A32F-701ACCAD96C2}" presName="composite3" presStyleCnt="0"/>
      <dgm:spPr/>
    </dgm:pt>
    <dgm:pt modelId="{7EA890DE-FE15-4BE3-8948-57232346488E}" type="pres">
      <dgm:prSet presAssocID="{47D2CBFE-44AB-4966-A32F-701ACCAD96C2}" presName="background3" presStyleLbl="node3" presStyleIdx="1" presStyleCnt="4"/>
      <dgm:spPr/>
    </dgm:pt>
    <dgm:pt modelId="{0D6E5796-C465-4456-9532-0ED782C6034A}" type="pres">
      <dgm:prSet presAssocID="{47D2CBFE-44AB-4966-A32F-701ACCAD96C2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E1A42DFB-0F76-463D-8805-283110E69CBF}" type="pres">
      <dgm:prSet presAssocID="{47D2CBFE-44AB-4966-A32F-701ACCAD96C2}" presName="hierChild4" presStyleCnt="0"/>
      <dgm:spPr/>
    </dgm:pt>
    <dgm:pt modelId="{76D56C8B-B848-4493-BF69-26C1F986367D}" type="pres">
      <dgm:prSet presAssocID="{1CE7B045-5ACB-47EC-843E-7A5A31897CC9}" presName="Name10" presStyleLbl="parChTrans1D2" presStyleIdx="1" presStyleCnt="2"/>
      <dgm:spPr/>
      <dgm:t>
        <a:bodyPr/>
        <a:lstStyle/>
        <a:p>
          <a:endParaRPr lang="tr-TR"/>
        </a:p>
      </dgm:t>
    </dgm:pt>
    <dgm:pt modelId="{D4A02A7B-D4E3-41D4-90D8-FD400D0F9549}" type="pres">
      <dgm:prSet presAssocID="{85D73326-766B-406E-8215-DEFEF501ECDF}" presName="hierRoot2" presStyleCnt="0"/>
      <dgm:spPr/>
    </dgm:pt>
    <dgm:pt modelId="{96580B02-7986-48BB-BE89-C5D308327E4D}" type="pres">
      <dgm:prSet presAssocID="{85D73326-766B-406E-8215-DEFEF501ECDF}" presName="composite2" presStyleCnt="0"/>
      <dgm:spPr/>
    </dgm:pt>
    <dgm:pt modelId="{40381CDB-7A24-40AF-B702-199DAE5C2945}" type="pres">
      <dgm:prSet presAssocID="{85D73326-766B-406E-8215-DEFEF501ECDF}" presName="background2" presStyleLbl="node2" presStyleIdx="1" presStyleCnt="2"/>
      <dgm:spPr/>
    </dgm:pt>
    <dgm:pt modelId="{251D51B6-B450-4CB2-89F5-824DE46FD9D1}" type="pres">
      <dgm:prSet presAssocID="{85D73326-766B-406E-8215-DEFEF501ECDF}" presName="text2" presStyleLbl="fgAcc2" presStyleIdx="1" presStyleCnt="2" custScaleX="142599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02531E63-816D-44B1-B883-D046E61D94B1}" type="pres">
      <dgm:prSet presAssocID="{85D73326-766B-406E-8215-DEFEF501ECDF}" presName="hierChild3" presStyleCnt="0"/>
      <dgm:spPr/>
    </dgm:pt>
    <dgm:pt modelId="{60E59AA2-33E2-4FA7-83FE-6B53E959AB98}" type="pres">
      <dgm:prSet presAssocID="{790E9F2F-0BFF-4772-8233-B54633B8CBEC}" presName="Name17" presStyleLbl="parChTrans1D3" presStyleIdx="2" presStyleCnt="4"/>
      <dgm:spPr/>
      <dgm:t>
        <a:bodyPr/>
        <a:lstStyle/>
        <a:p>
          <a:endParaRPr lang="tr-TR"/>
        </a:p>
      </dgm:t>
    </dgm:pt>
    <dgm:pt modelId="{2AD2A288-B8E7-4141-9E04-ED45A6CD8324}" type="pres">
      <dgm:prSet presAssocID="{511FA959-B75F-4DD3-85D5-14EC32DF45A1}" presName="hierRoot3" presStyleCnt="0"/>
      <dgm:spPr/>
    </dgm:pt>
    <dgm:pt modelId="{883A3678-A580-4C6E-8BF9-623BDDBB6226}" type="pres">
      <dgm:prSet presAssocID="{511FA959-B75F-4DD3-85D5-14EC32DF45A1}" presName="composite3" presStyleCnt="0"/>
      <dgm:spPr/>
    </dgm:pt>
    <dgm:pt modelId="{76E1E9AB-25C2-47BD-A06C-FFAD84CEBD75}" type="pres">
      <dgm:prSet presAssocID="{511FA959-B75F-4DD3-85D5-14EC32DF45A1}" presName="background3" presStyleLbl="node3" presStyleIdx="2" presStyleCnt="4"/>
      <dgm:spPr/>
    </dgm:pt>
    <dgm:pt modelId="{1CBAC6E4-94FD-4A67-A307-A2EB020FF904}" type="pres">
      <dgm:prSet presAssocID="{511FA959-B75F-4DD3-85D5-14EC32DF45A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7A116DA-0E1C-4BD1-9F9C-DC9B89D61C8D}" type="pres">
      <dgm:prSet presAssocID="{511FA959-B75F-4DD3-85D5-14EC32DF45A1}" presName="hierChild4" presStyleCnt="0"/>
      <dgm:spPr/>
    </dgm:pt>
    <dgm:pt modelId="{32FBFA1B-F0C0-47C7-98D7-C31F0FF3D536}" type="pres">
      <dgm:prSet presAssocID="{9750A4AB-DDD9-4C64-AB93-0668728A2D5A}" presName="Name23" presStyleLbl="parChTrans1D4" presStyleIdx="2" presStyleCnt="4"/>
      <dgm:spPr/>
      <dgm:t>
        <a:bodyPr/>
        <a:lstStyle/>
        <a:p>
          <a:endParaRPr lang="tr-TR"/>
        </a:p>
      </dgm:t>
    </dgm:pt>
    <dgm:pt modelId="{EFA72C7A-8645-410E-AC92-DCD2E39D564D}" type="pres">
      <dgm:prSet presAssocID="{A228EF19-2E94-4800-BAD7-3509E82BCA3F}" presName="hierRoot4" presStyleCnt="0"/>
      <dgm:spPr/>
    </dgm:pt>
    <dgm:pt modelId="{EE95E950-1436-46A6-AC99-5BC598B01027}" type="pres">
      <dgm:prSet presAssocID="{A228EF19-2E94-4800-BAD7-3509E82BCA3F}" presName="composite4" presStyleCnt="0"/>
      <dgm:spPr/>
    </dgm:pt>
    <dgm:pt modelId="{B3EE9AF5-72F6-4610-8467-76A624957C76}" type="pres">
      <dgm:prSet presAssocID="{A228EF19-2E94-4800-BAD7-3509E82BCA3F}" presName="background4" presStyleLbl="node4" presStyleIdx="2" presStyleCnt="4"/>
      <dgm:spPr/>
    </dgm:pt>
    <dgm:pt modelId="{972CCA7B-1A12-4511-8099-81ECF633F142}" type="pres">
      <dgm:prSet presAssocID="{A228EF19-2E94-4800-BAD7-3509E82BCA3F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2DB020C0-6547-490D-A209-84F240A0C6DD}" type="pres">
      <dgm:prSet presAssocID="{A228EF19-2E94-4800-BAD7-3509E82BCA3F}" presName="hierChild5" presStyleCnt="0"/>
      <dgm:spPr/>
    </dgm:pt>
    <dgm:pt modelId="{414082B7-2324-40F3-B043-5626993E1F1D}" type="pres">
      <dgm:prSet presAssocID="{6AE4C9B6-89AD-42AA-A13B-C3C204DD00A7}" presName="Name23" presStyleLbl="parChTrans1D4" presStyleIdx="3" presStyleCnt="4"/>
      <dgm:spPr/>
      <dgm:t>
        <a:bodyPr/>
        <a:lstStyle/>
        <a:p>
          <a:endParaRPr lang="tr-TR"/>
        </a:p>
      </dgm:t>
    </dgm:pt>
    <dgm:pt modelId="{3C04C570-D0A9-49F5-AEE5-97BB9BB4EA46}" type="pres">
      <dgm:prSet presAssocID="{FC8C4B0C-0417-4710-898D-83B08E765B5E}" presName="hierRoot4" presStyleCnt="0"/>
      <dgm:spPr/>
    </dgm:pt>
    <dgm:pt modelId="{9DBFD631-0AFA-4852-8FC3-8FED85A5BAB1}" type="pres">
      <dgm:prSet presAssocID="{FC8C4B0C-0417-4710-898D-83B08E765B5E}" presName="composite4" presStyleCnt="0"/>
      <dgm:spPr/>
    </dgm:pt>
    <dgm:pt modelId="{53E000DF-3E20-4EAE-BE0B-A06065A8BD72}" type="pres">
      <dgm:prSet presAssocID="{FC8C4B0C-0417-4710-898D-83B08E765B5E}" presName="background4" presStyleLbl="node4" presStyleIdx="3" presStyleCnt="4"/>
      <dgm:spPr/>
    </dgm:pt>
    <dgm:pt modelId="{1A8AFAE1-44A3-4034-84DE-37334951A4BA}" type="pres">
      <dgm:prSet presAssocID="{FC8C4B0C-0417-4710-898D-83B08E765B5E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E41B3A6A-C732-4D92-998B-24DFA40038AC}" type="pres">
      <dgm:prSet presAssocID="{FC8C4B0C-0417-4710-898D-83B08E765B5E}" presName="hierChild5" presStyleCnt="0"/>
      <dgm:spPr/>
    </dgm:pt>
    <dgm:pt modelId="{527CEFFD-5D88-4E58-BA0F-1E31C8ADC02E}" type="pres">
      <dgm:prSet presAssocID="{8D477938-7872-40F6-BEE7-A75B49FC1573}" presName="Name17" presStyleLbl="parChTrans1D3" presStyleIdx="3" presStyleCnt="4"/>
      <dgm:spPr/>
      <dgm:t>
        <a:bodyPr/>
        <a:lstStyle/>
        <a:p>
          <a:endParaRPr lang="tr-TR"/>
        </a:p>
      </dgm:t>
    </dgm:pt>
    <dgm:pt modelId="{E34FEEB6-AA2E-4B7F-BE6C-3BE95D02F7D4}" type="pres">
      <dgm:prSet presAssocID="{9C1886D8-B4E9-4DBF-B5C3-F3CB4A4B5FF7}" presName="hierRoot3" presStyleCnt="0"/>
      <dgm:spPr/>
    </dgm:pt>
    <dgm:pt modelId="{9BF755FB-D19B-469D-82FB-1D1CECB31738}" type="pres">
      <dgm:prSet presAssocID="{9C1886D8-B4E9-4DBF-B5C3-F3CB4A4B5FF7}" presName="composite3" presStyleCnt="0"/>
      <dgm:spPr/>
    </dgm:pt>
    <dgm:pt modelId="{14ADB91A-3428-488F-8820-0596690D1D43}" type="pres">
      <dgm:prSet presAssocID="{9C1886D8-B4E9-4DBF-B5C3-F3CB4A4B5FF7}" presName="background3" presStyleLbl="node3" presStyleIdx="3" presStyleCnt="4"/>
      <dgm:spPr/>
    </dgm:pt>
    <dgm:pt modelId="{1D085747-F4FA-401C-AA15-705944CBAA9B}" type="pres">
      <dgm:prSet presAssocID="{9C1886D8-B4E9-4DBF-B5C3-F3CB4A4B5FF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C78D90A-C4F4-4AAE-AC66-5B50213719F9}" type="pres">
      <dgm:prSet presAssocID="{9C1886D8-B4E9-4DBF-B5C3-F3CB4A4B5FF7}" presName="hierChild4" presStyleCnt="0"/>
      <dgm:spPr/>
    </dgm:pt>
  </dgm:ptLst>
  <dgm:cxnLst>
    <dgm:cxn modelId="{8C639574-A944-4D3F-8098-6884E8B5D909}" type="presOf" srcId="{51DEE944-37C2-4FBB-94F0-02A66BABA28A}" destId="{D0430B2C-4017-4F28-BE23-7CCA848BF1D0}" srcOrd="0" destOrd="0" presId="urn:microsoft.com/office/officeart/2005/8/layout/hierarchy1"/>
    <dgm:cxn modelId="{FD74A2B8-871D-4D8A-A3C6-5A791E221FB7}" type="presOf" srcId="{A228EF19-2E94-4800-BAD7-3509E82BCA3F}" destId="{972CCA7B-1A12-4511-8099-81ECF633F142}" srcOrd="0" destOrd="0" presId="urn:microsoft.com/office/officeart/2005/8/layout/hierarchy1"/>
    <dgm:cxn modelId="{0FD7B383-8516-441C-A118-0539449FCB79}" type="presOf" srcId="{85D73326-766B-406E-8215-DEFEF501ECDF}" destId="{251D51B6-B450-4CB2-89F5-824DE46FD9D1}" srcOrd="0" destOrd="0" presId="urn:microsoft.com/office/officeart/2005/8/layout/hierarchy1"/>
    <dgm:cxn modelId="{DEB60948-CD5D-4A54-9A74-04F167FAD22C}" type="presOf" srcId="{F37F4591-8430-4094-AF0D-72EDA1FCD85E}" destId="{ADFEBEF4-5518-464A-B13C-66825FD816DE}" srcOrd="0" destOrd="0" presId="urn:microsoft.com/office/officeart/2005/8/layout/hierarchy1"/>
    <dgm:cxn modelId="{DA2586F5-8534-4801-9463-E60DFED2DA84}" srcId="{85D73326-766B-406E-8215-DEFEF501ECDF}" destId="{511FA959-B75F-4DD3-85D5-14EC32DF45A1}" srcOrd="0" destOrd="0" parTransId="{790E9F2F-0BFF-4772-8233-B54633B8CBEC}" sibTransId="{146834BF-B425-4B9E-AE66-803175846F5B}"/>
    <dgm:cxn modelId="{8294E5EA-EE35-4390-BCA5-2FCC6D3037C5}" type="presOf" srcId="{8ECE29E9-682A-4AF3-8FBB-B93BA6A2F853}" destId="{BAF6D103-23E8-4B05-BC3F-082461878DF9}" srcOrd="0" destOrd="0" presId="urn:microsoft.com/office/officeart/2005/8/layout/hierarchy1"/>
    <dgm:cxn modelId="{76FB93CD-36DF-4AD2-AF39-957EAA8E30C9}" type="presOf" srcId="{47D2CBFE-44AB-4966-A32F-701ACCAD96C2}" destId="{0D6E5796-C465-4456-9532-0ED782C6034A}" srcOrd="0" destOrd="0" presId="urn:microsoft.com/office/officeart/2005/8/layout/hierarchy1"/>
    <dgm:cxn modelId="{EE40DE5D-4F51-4A7A-84BE-C0482EB5E1BD}" srcId="{501640BB-FC3A-46E6-ABEE-6C03CB133B53}" destId="{4F74AF98-F3A5-4B02-AD29-9B3C6619A0DC}" srcOrd="0" destOrd="0" parTransId="{1607C609-2B0A-49A1-A5E0-6695BEDBE1F3}" sibTransId="{D5625A54-5F1F-4058-8DEF-40D886F2A66F}"/>
    <dgm:cxn modelId="{386E3256-7A0C-4154-8A6D-D27B54094E38}" srcId="{8ECE29E9-682A-4AF3-8FBB-B93BA6A2F853}" destId="{1388DFBD-AE6E-4C30-9E98-D2BE4C7B6D1C}" srcOrd="1" destOrd="0" parTransId="{F37F4591-8430-4094-AF0D-72EDA1FCD85E}" sibTransId="{BE9E1203-C927-4A7E-B3A1-17D58658C78C}"/>
    <dgm:cxn modelId="{C2EFFD09-ACCE-4E61-96E2-F51252F539D3}" type="presOf" srcId="{1CE7B045-5ACB-47EC-843E-7A5A31897CC9}" destId="{76D56C8B-B848-4493-BF69-26C1F986367D}" srcOrd="0" destOrd="0" presId="urn:microsoft.com/office/officeart/2005/8/layout/hierarchy1"/>
    <dgm:cxn modelId="{7F561226-3944-4A78-A1A6-A13BF76DE279}" type="presOf" srcId="{1388DFBD-AE6E-4C30-9E98-D2BE4C7B6D1C}" destId="{DA7CDC07-7F76-4C44-AF1C-9F08A6179B24}" srcOrd="0" destOrd="0" presId="urn:microsoft.com/office/officeart/2005/8/layout/hierarchy1"/>
    <dgm:cxn modelId="{271CE1A3-7DA4-4B11-B006-DF17059B58A8}" srcId="{8ECE29E9-682A-4AF3-8FBB-B93BA6A2F853}" destId="{AF82E836-38DC-4E0D-B613-DF5A4D659496}" srcOrd="0" destOrd="0" parTransId="{51DEE944-37C2-4FBB-94F0-02A66BABA28A}" sibTransId="{15947664-9267-487E-B82D-858CA551A106}"/>
    <dgm:cxn modelId="{A2AA1367-ECD0-4CF2-B058-CFC712E059AC}" srcId="{4F74AF98-F3A5-4B02-AD29-9B3C6619A0DC}" destId="{8ECE29E9-682A-4AF3-8FBB-B93BA6A2F853}" srcOrd="0" destOrd="0" parTransId="{3F6E9C2D-E732-4910-AA2F-F95BD5BDFC11}" sibTransId="{DECC614A-1858-4720-B889-77FBA0A4CBD9}"/>
    <dgm:cxn modelId="{453D58AF-EF8E-490B-A83F-F212D5323A51}" type="presOf" srcId="{3F6E9C2D-E732-4910-AA2F-F95BD5BDFC11}" destId="{51E80D5A-E43D-40A5-ABBA-3413A4D6989A}" srcOrd="0" destOrd="0" presId="urn:microsoft.com/office/officeart/2005/8/layout/hierarchy1"/>
    <dgm:cxn modelId="{0684FEEE-97D1-4E6B-BEE5-97EEAE2C2E71}" type="presOf" srcId="{9750A4AB-DDD9-4C64-AB93-0668728A2D5A}" destId="{32FBFA1B-F0C0-47C7-98D7-C31F0FF3D536}" srcOrd="0" destOrd="0" presId="urn:microsoft.com/office/officeart/2005/8/layout/hierarchy1"/>
    <dgm:cxn modelId="{2E8C471E-E88F-4BC5-92DD-C09D3EC24998}" type="presOf" srcId="{FC8C4B0C-0417-4710-898D-83B08E765B5E}" destId="{1A8AFAE1-44A3-4034-84DE-37334951A4BA}" srcOrd="0" destOrd="0" presId="urn:microsoft.com/office/officeart/2005/8/layout/hierarchy1"/>
    <dgm:cxn modelId="{C559182D-6327-4191-89EF-14FC8C972C5C}" srcId="{85D73326-766B-406E-8215-DEFEF501ECDF}" destId="{9C1886D8-B4E9-4DBF-B5C3-F3CB4A4B5FF7}" srcOrd="1" destOrd="0" parTransId="{8D477938-7872-40F6-BEE7-A75B49FC1573}" sibTransId="{D730944F-8715-433A-8148-20890B25AD36}"/>
    <dgm:cxn modelId="{150837DD-34F4-468E-9147-1F4755490B2A}" srcId="{511FA959-B75F-4DD3-85D5-14EC32DF45A1}" destId="{FC8C4B0C-0417-4710-898D-83B08E765B5E}" srcOrd="1" destOrd="0" parTransId="{6AE4C9B6-89AD-42AA-A13B-C3C204DD00A7}" sibTransId="{56924997-B218-4A20-B04C-8E6A607F96C9}"/>
    <dgm:cxn modelId="{F6577896-499B-4871-9758-C2DB38F798CF}" srcId="{511FA959-B75F-4DD3-85D5-14EC32DF45A1}" destId="{A228EF19-2E94-4800-BAD7-3509E82BCA3F}" srcOrd="0" destOrd="0" parTransId="{9750A4AB-DDD9-4C64-AB93-0668728A2D5A}" sibTransId="{7ACB978B-84DB-4094-8399-A4B24CDDB624}"/>
    <dgm:cxn modelId="{4C88478E-07D0-4B12-BFF2-79E31B300F4A}" srcId="{DAD2730E-A979-4EED-84FB-8ED47A214CE3}" destId="{501640BB-FC3A-46E6-ABEE-6C03CB133B53}" srcOrd="0" destOrd="0" parTransId="{FDCA2127-2CB8-4DAB-A9FA-3ACDD7160C7F}" sibTransId="{24491ACB-91F0-453E-BB71-111FFD10B04F}"/>
    <dgm:cxn modelId="{18FE4DC8-A905-4ABE-93C9-132870571E00}" srcId="{4F74AF98-F3A5-4B02-AD29-9B3C6619A0DC}" destId="{47D2CBFE-44AB-4966-A32F-701ACCAD96C2}" srcOrd="1" destOrd="0" parTransId="{FF157793-62BF-4A8F-82D8-405D87DEB389}" sibTransId="{7B2BE653-8EE2-464B-8382-2367428FF666}"/>
    <dgm:cxn modelId="{3BCF97A6-67E4-4454-A7C5-05FFF46A1FAD}" type="presOf" srcId="{9C1886D8-B4E9-4DBF-B5C3-F3CB4A4B5FF7}" destId="{1D085747-F4FA-401C-AA15-705944CBAA9B}" srcOrd="0" destOrd="0" presId="urn:microsoft.com/office/officeart/2005/8/layout/hierarchy1"/>
    <dgm:cxn modelId="{266131D9-A7AB-4B5B-B3DC-7B2812E87418}" type="presOf" srcId="{6AE4C9B6-89AD-42AA-A13B-C3C204DD00A7}" destId="{414082B7-2324-40F3-B043-5626993E1F1D}" srcOrd="0" destOrd="0" presId="urn:microsoft.com/office/officeart/2005/8/layout/hierarchy1"/>
    <dgm:cxn modelId="{1B9896B3-3D71-4938-9230-8F319F7ABF1F}" srcId="{501640BB-FC3A-46E6-ABEE-6C03CB133B53}" destId="{85D73326-766B-406E-8215-DEFEF501ECDF}" srcOrd="1" destOrd="0" parTransId="{1CE7B045-5ACB-47EC-843E-7A5A31897CC9}" sibTransId="{5FBCFB04-EDC9-44A3-8C0A-3A197106A8CF}"/>
    <dgm:cxn modelId="{23280A54-9839-4947-9BA4-9845A239DA2F}" type="presOf" srcId="{AF82E836-38DC-4E0D-B613-DF5A4D659496}" destId="{6FE830C5-CABE-4015-8757-00ED6467A4EA}" srcOrd="0" destOrd="0" presId="urn:microsoft.com/office/officeart/2005/8/layout/hierarchy1"/>
    <dgm:cxn modelId="{CA100A32-1C8F-4D43-8E9E-FAAC418C0C81}" type="presOf" srcId="{790E9F2F-0BFF-4772-8233-B54633B8CBEC}" destId="{60E59AA2-33E2-4FA7-83FE-6B53E959AB98}" srcOrd="0" destOrd="0" presId="urn:microsoft.com/office/officeart/2005/8/layout/hierarchy1"/>
    <dgm:cxn modelId="{02E93BDA-D966-47A2-B777-E0278842A0B4}" type="presOf" srcId="{511FA959-B75F-4DD3-85D5-14EC32DF45A1}" destId="{1CBAC6E4-94FD-4A67-A307-A2EB020FF904}" srcOrd="0" destOrd="0" presId="urn:microsoft.com/office/officeart/2005/8/layout/hierarchy1"/>
    <dgm:cxn modelId="{993865F8-69D8-413C-B2FE-D04083A3DFB1}" type="presOf" srcId="{FF157793-62BF-4A8F-82D8-405D87DEB389}" destId="{972AA1E3-DB2B-4764-8DEB-5C2428B73A1E}" srcOrd="0" destOrd="0" presId="urn:microsoft.com/office/officeart/2005/8/layout/hierarchy1"/>
    <dgm:cxn modelId="{0D45CE5E-23A9-4A64-97E6-16E2DE96C03C}" type="presOf" srcId="{1607C609-2B0A-49A1-A5E0-6695BEDBE1F3}" destId="{50C745CC-34CC-4B3B-9463-1B8F125DCB69}" srcOrd="0" destOrd="0" presId="urn:microsoft.com/office/officeart/2005/8/layout/hierarchy1"/>
    <dgm:cxn modelId="{DDFC0AC9-9F83-43A6-8CF3-2A1B8C116729}" type="presOf" srcId="{4F74AF98-F3A5-4B02-AD29-9B3C6619A0DC}" destId="{0FC9ED89-E94F-4C35-9370-2119E703658C}" srcOrd="0" destOrd="0" presId="urn:microsoft.com/office/officeart/2005/8/layout/hierarchy1"/>
    <dgm:cxn modelId="{852DF9C6-8077-4654-9725-E4F3F18A4468}" type="presOf" srcId="{DAD2730E-A979-4EED-84FB-8ED47A214CE3}" destId="{43B458DE-D8FB-4462-8194-E9B3DFA462A9}" srcOrd="0" destOrd="0" presId="urn:microsoft.com/office/officeart/2005/8/layout/hierarchy1"/>
    <dgm:cxn modelId="{F31B509F-D5E2-4BD0-A105-67E4AFD906F7}" type="presOf" srcId="{501640BB-FC3A-46E6-ABEE-6C03CB133B53}" destId="{4DE04BB6-AD3B-41C1-9126-35AEEBFF6DDD}" srcOrd="0" destOrd="0" presId="urn:microsoft.com/office/officeart/2005/8/layout/hierarchy1"/>
    <dgm:cxn modelId="{1B3E63A9-438B-43C9-8A49-CE959D72D85B}" type="presOf" srcId="{8D477938-7872-40F6-BEE7-A75B49FC1573}" destId="{527CEFFD-5D88-4E58-BA0F-1E31C8ADC02E}" srcOrd="0" destOrd="0" presId="urn:microsoft.com/office/officeart/2005/8/layout/hierarchy1"/>
    <dgm:cxn modelId="{6EF7C8B9-9E6E-44D5-B396-6A50CC9267BF}" type="presParOf" srcId="{43B458DE-D8FB-4462-8194-E9B3DFA462A9}" destId="{B63BED46-5A6D-43E4-83C0-AED64A602376}" srcOrd="0" destOrd="0" presId="urn:microsoft.com/office/officeart/2005/8/layout/hierarchy1"/>
    <dgm:cxn modelId="{44A7CDE5-A76E-4263-AA95-F78666837C2D}" type="presParOf" srcId="{B63BED46-5A6D-43E4-83C0-AED64A602376}" destId="{87E41FD7-A962-4728-AFE6-3908894BAB2B}" srcOrd="0" destOrd="0" presId="urn:microsoft.com/office/officeart/2005/8/layout/hierarchy1"/>
    <dgm:cxn modelId="{DAF99E5C-244A-42C5-AB9F-8E44506DD58D}" type="presParOf" srcId="{87E41FD7-A962-4728-AFE6-3908894BAB2B}" destId="{36790172-FBFF-440C-911C-0846827BB9DC}" srcOrd="0" destOrd="0" presId="urn:microsoft.com/office/officeart/2005/8/layout/hierarchy1"/>
    <dgm:cxn modelId="{84CAB449-BA5F-49E4-AF6A-A688BF9413D4}" type="presParOf" srcId="{87E41FD7-A962-4728-AFE6-3908894BAB2B}" destId="{4DE04BB6-AD3B-41C1-9126-35AEEBFF6DDD}" srcOrd="1" destOrd="0" presId="urn:microsoft.com/office/officeart/2005/8/layout/hierarchy1"/>
    <dgm:cxn modelId="{CE705388-E5C2-4C94-BFFD-921F1293EBE1}" type="presParOf" srcId="{B63BED46-5A6D-43E4-83C0-AED64A602376}" destId="{7C3ED4D2-C0F0-4E64-89F0-0F86AE37AA7A}" srcOrd="1" destOrd="0" presId="urn:microsoft.com/office/officeart/2005/8/layout/hierarchy1"/>
    <dgm:cxn modelId="{91866A7B-6E7E-45C2-AB20-9F0911112F7F}" type="presParOf" srcId="{7C3ED4D2-C0F0-4E64-89F0-0F86AE37AA7A}" destId="{50C745CC-34CC-4B3B-9463-1B8F125DCB69}" srcOrd="0" destOrd="0" presId="urn:microsoft.com/office/officeart/2005/8/layout/hierarchy1"/>
    <dgm:cxn modelId="{073A2451-A554-4010-AC49-C3C1C042ACEC}" type="presParOf" srcId="{7C3ED4D2-C0F0-4E64-89F0-0F86AE37AA7A}" destId="{6A7AE4DF-F9EA-486B-88A7-2269FB989090}" srcOrd="1" destOrd="0" presId="urn:microsoft.com/office/officeart/2005/8/layout/hierarchy1"/>
    <dgm:cxn modelId="{E2C789E7-D295-42ED-AA67-DDD5AE31D804}" type="presParOf" srcId="{6A7AE4DF-F9EA-486B-88A7-2269FB989090}" destId="{3FF27316-6EA6-46FD-928B-DF34EA83A2E2}" srcOrd="0" destOrd="0" presId="urn:microsoft.com/office/officeart/2005/8/layout/hierarchy1"/>
    <dgm:cxn modelId="{FEFB3758-4F98-428B-8325-AC12A5FE0B63}" type="presParOf" srcId="{3FF27316-6EA6-46FD-928B-DF34EA83A2E2}" destId="{DB1D558A-33FD-431C-85D3-8EFE60E8BF9E}" srcOrd="0" destOrd="0" presId="urn:microsoft.com/office/officeart/2005/8/layout/hierarchy1"/>
    <dgm:cxn modelId="{893B8A3E-A134-4D16-9FAE-D494E683B998}" type="presParOf" srcId="{3FF27316-6EA6-46FD-928B-DF34EA83A2E2}" destId="{0FC9ED89-E94F-4C35-9370-2119E703658C}" srcOrd="1" destOrd="0" presId="urn:microsoft.com/office/officeart/2005/8/layout/hierarchy1"/>
    <dgm:cxn modelId="{0C0A8C53-407E-4517-B1E6-8D725A5C042B}" type="presParOf" srcId="{6A7AE4DF-F9EA-486B-88A7-2269FB989090}" destId="{427EFCA2-87BB-413F-A232-E96E2DF17DCA}" srcOrd="1" destOrd="0" presId="urn:microsoft.com/office/officeart/2005/8/layout/hierarchy1"/>
    <dgm:cxn modelId="{021E869A-1581-411B-8BA1-6FBB6E33BB31}" type="presParOf" srcId="{427EFCA2-87BB-413F-A232-E96E2DF17DCA}" destId="{51E80D5A-E43D-40A5-ABBA-3413A4D6989A}" srcOrd="0" destOrd="0" presId="urn:microsoft.com/office/officeart/2005/8/layout/hierarchy1"/>
    <dgm:cxn modelId="{D5524E63-7A8D-46C6-B674-202C68833AAD}" type="presParOf" srcId="{427EFCA2-87BB-413F-A232-E96E2DF17DCA}" destId="{8B0C6E60-935C-4208-9526-EA8D7E162719}" srcOrd="1" destOrd="0" presId="urn:microsoft.com/office/officeart/2005/8/layout/hierarchy1"/>
    <dgm:cxn modelId="{436E962A-2433-481D-ADDC-DE68E823C490}" type="presParOf" srcId="{8B0C6E60-935C-4208-9526-EA8D7E162719}" destId="{21F528DC-0E7B-444B-A3A1-DB253092FE9F}" srcOrd="0" destOrd="0" presId="urn:microsoft.com/office/officeart/2005/8/layout/hierarchy1"/>
    <dgm:cxn modelId="{CEC10F05-D6C2-4C22-A3CF-30549099F695}" type="presParOf" srcId="{21F528DC-0E7B-444B-A3A1-DB253092FE9F}" destId="{751F3BE3-EE49-40BD-8502-50FF45695C9B}" srcOrd="0" destOrd="0" presId="urn:microsoft.com/office/officeart/2005/8/layout/hierarchy1"/>
    <dgm:cxn modelId="{16189A8D-0DBD-4398-8B1A-442AB526DBCD}" type="presParOf" srcId="{21F528DC-0E7B-444B-A3A1-DB253092FE9F}" destId="{BAF6D103-23E8-4B05-BC3F-082461878DF9}" srcOrd="1" destOrd="0" presId="urn:microsoft.com/office/officeart/2005/8/layout/hierarchy1"/>
    <dgm:cxn modelId="{F9E78C76-A11B-412A-9996-7DE976284A04}" type="presParOf" srcId="{8B0C6E60-935C-4208-9526-EA8D7E162719}" destId="{7BEE6C1F-C1A9-42FB-A243-F2F636C023C2}" srcOrd="1" destOrd="0" presId="urn:microsoft.com/office/officeart/2005/8/layout/hierarchy1"/>
    <dgm:cxn modelId="{B2239DA1-4A4C-4F59-8C87-A2153A6FE1C6}" type="presParOf" srcId="{7BEE6C1F-C1A9-42FB-A243-F2F636C023C2}" destId="{D0430B2C-4017-4F28-BE23-7CCA848BF1D0}" srcOrd="0" destOrd="0" presId="urn:microsoft.com/office/officeart/2005/8/layout/hierarchy1"/>
    <dgm:cxn modelId="{3510FB3A-EADF-4364-9118-AF85D63A1FA6}" type="presParOf" srcId="{7BEE6C1F-C1A9-42FB-A243-F2F636C023C2}" destId="{85749B28-2E6D-424E-9B4E-898D78BF1665}" srcOrd="1" destOrd="0" presId="urn:microsoft.com/office/officeart/2005/8/layout/hierarchy1"/>
    <dgm:cxn modelId="{EF2C6823-DFBF-46AD-B39D-16DEE737D50B}" type="presParOf" srcId="{85749B28-2E6D-424E-9B4E-898D78BF1665}" destId="{21482850-4EBC-4994-B621-6E65FE3FB9DA}" srcOrd="0" destOrd="0" presId="urn:microsoft.com/office/officeart/2005/8/layout/hierarchy1"/>
    <dgm:cxn modelId="{36CFAB30-B5F8-45A2-A843-44FE856F0A7C}" type="presParOf" srcId="{21482850-4EBC-4994-B621-6E65FE3FB9DA}" destId="{2164624E-58F6-4005-AB1E-99DEC4DCF57E}" srcOrd="0" destOrd="0" presId="urn:microsoft.com/office/officeart/2005/8/layout/hierarchy1"/>
    <dgm:cxn modelId="{D230DEB7-EF8C-4F0A-BC89-A2F743CEFBF4}" type="presParOf" srcId="{21482850-4EBC-4994-B621-6E65FE3FB9DA}" destId="{6FE830C5-CABE-4015-8757-00ED6467A4EA}" srcOrd="1" destOrd="0" presId="urn:microsoft.com/office/officeart/2005/8/layout/hierarchy1"/>
    <dgm:cxn modelId="{717031A2-74F0-4F19-96B3-B83F6E932D40}" type="presParOf" srcId="{85749B28-2E6D-424E-9B4E-898D78BF1665}" destId="{3EAF6B07-89CC-4FF2-A58F-362563F45663}" srcOrd="1" destOrd="0" presId="urn:microsoft.com/office/officeart/2005/8/layout/hierarchy1"/>
    <dgm:cxn modelId="{EC158325-1E7C-494C-8507-750ADDFB4255}" type="presParOf" srcId="{7BEE6C1F-C1A9-42FB-A243-F2F636C023C2}" destId="{ADFEBEF4-5518-464A-B13C-66825FD816DE}" srcOrd="2" destOrd="0" presId="urn:microsoft.com/office/officeart/2005/8/layout/hierarchy1"/>
    <dgm:cxn modelId="{1D4B49C8-5C94-4CDF-BB5E-A9363FC21A3E}" type="presParOf" srcId="{7BEE6C1F-C1A9-42FB-A243-F2F636C023C2}" destId="{F230ED8D-DBEF-45E0-B85F-7CF32873D7FE}" srcOrd="3" destOrd="0" presId="urn:microsoft.com/office/officeart/2005/8/layout/hierarchy1"/>
    <dgm:cxn modelId="{1CC25826-5B90-4FBD-858B-BC8B416E2E54}" type="presParOf" srcId="{F230ED8D-DBEF-45E0-B85F-7CF32873D7FE}" destId="{26966A11-AB89-4FE1-B751-5AFB4F7BC2B3}" srcOrd="0" destOrd="0" presId="urn:microsoft.com/office/officeart/2005/8/layout/hierarchy1"/>
    <dgm:cxn modelId="{33C37C12-70F1-4D0D-BC1C-600CE3F3883A}" type="presParOf" srcId="{26966A11-AB89-4FE1-B751-5AFB4F7BC2B3}" destId="{8DBB6EA5-BE7A-4970-B444-3F266B8AE427}" srcOrd="0" destOrd="0" presId="urn:microsoft.com/office/officeart/2005/8/layout/hierarchy1"/>
    <dgm:cxn modelId="{B87C7F44-B131-47D8-8396-A7A7CBABD144}" type="presParOf" srcId="{26966A11-AB89-4FE1-B751-5AFB4F7BC2B3}" destId="{DA7CDC07-7F76-4C44-AF1C-9F08A6179B24}" srcOrd="1" destOrd="0" presId="urn:microsoft.com/office/officeart/2005/8/layout/hierarchy1"/>
    <dgm:cxn modelId="{6C4C2E69-F4CD-403A-B7CC-06B1EF25FA23}" type="presParOf" srcId="{F230ED8D-DBEF-45E0-B85F-7CF32873D7FE}" destId="{52C1C43A-3BA2-463C-931E-49E0D6FB8DEE}" srcOrd="1" destOrd="0" presId="urn:microsoft.com/office/officeart/2005/8/layout/hierarchy1"/>
    <dgm:cxn modelId="{EF12BCE9-B7C4-4B8F-8A3C-9A850157CFE3}" type="presParOf" srcId="{427EFCA2-87BB-413F-A232-E96E2DF17DCA}" destId="{972AA1E3-DB2B-4764-8DEB-5C2428B73A1E}" srcOrd="2" destOrd="0" presId="urn:microsoft.com/office/officeart/2005/8/layout/hierarchy1"/>
    <dgm:cxn modelId="{91549528-D93E-4459-A297-FE83C32370D1}" type="presParOf" srcId="{427EFCA2-87BB-413F-A232-E96E2DF17DCA}" destId="{02541718-488F-47BF-9535-E318837E044B}" srcOrd="3" destOrd="0" presId="urn:microsoft.com/office/officeart/2005/8/layout/hierarchy1"/>
    <dgm:cxn modelId="{9CAC2272-C922-44E5-AA35-A43BA636BFFC}" type="presParOf" srcId="{02541718-488F-47BF-9535-E318837E044B}" destId="{39CBE9AE-385E-4DF5-92FD-C3DAE758C53E}" srcOrd="0" destOrd="0" presId="urn:microsoft.com/office/officeart/2005/8/layout/hierarchy1"/>
    <dgm:cxn modelId="{5DEC9EBF-4F9E-41B8-B95E-C6D407ABC74A}" type="presParOf" srcId="{39CBE9AE-385E-4DF5-92FD-C3DAE758C53E}" destId="{7EA890DE-FE15-4BE3-8948-57232346488E}" srcOrd="0" destOrd="0" presId="urn:microsoft.com/office/officeart/2005/8/layout/hierarchy1"/>
    <dgm:cxn modelId="{AA6E3ED1-702C-493F-8743-B720EE03618A}" type="presParOf" srcId="{39CBE9AE-385E-4DF5-92FD-C3DAE758C53E}" destId="{0D6E5796-C465-4456-9532-0ED782C6034A}" srcOrd="1" destOrd="0" presId="urn:microsoft.com/office/officeart/2005/8/layout/hierarchy1"/>
    <dgm:cxn modelId="{7012B546-86BB-4402-B06C-FC1E109C8573}" type="presParOf" srcId="{02541718-488F-47BF-9535-E318837E044B}" destId="{E1A42DFB-0F76-463D-8805-283110E69CBF}" srcOrd="1" destOrd="0" presId="urn:microsoft.com/office/officeart/2005/8/layout/hierarchy1"/>
    <dgm:cxn modelId="{8941CE9D-8BE9-47C7-BEBF-B24EF25740CE}" type="presParOf" srcId="{7C3ED4D2-C0F0-4E64-89F0-0F86AE37AA7A}" destId="{76D56C8B-B848-4493-BF69-26C1F986367D}" srcOrd="2" destOrd="0" presId="urn:microsoft.com/office/officeart/2005/8/layout/hierarchy1"/>
    <dgm:cxn modelId="{111CF373-5F16-49A9-8C3C-5C70C43F40E5}" type="presParOf" srcId="{7C3ED4D2-C0F0-4E64-89F0-0F86AE37AA7A}" destId="{D4A02A7B-D4E3-41D4-90D8-FD400D0F9549}" srcOrd="3" destOrd="0" presId="urn:microsoft.com/office/officeart/2005/8/layout/hierarchy1"/>
    <dgm:cxn modelId="{5E293006-C81E-46AF-90AA-681BC78CE950}" type="presParOf" srcId="{D4A02A7B-D4E3-41D4-90D8-FD400D0F9549}" destId="{96580B02-7986-48BB-BE89-C5D308327E4D}" srcOrd="0" destOrd="0" presId="urn:microsoft.com/office/officeart/2005/8/layout/hierarchy1"/>
    <dgm:cxn modelId="{21EB358A-36E8-4C74-9AAF-92ABE19C7C45}" type="presParOf" srcId="{96580B02-7986-48BB-BE89-C5D308327E4D}" destId="{40381CDB-7A24-40AF-B702-199DAE5C2945}" srcOrd="0" destOrd="0" presId="urn:microsoft.com/office/officeart/2005/8/layout/hierarchy1"/>
    <dgm:cxn modelId="{E4246271-0FB3-4975-ACCE-C446EB562C9F}" type="presParOf" srcId="{96580B02-7986-48BB-BE89-C5D308327E4D}" destId="{251D51B6-B450-4CB2-89F5-824DE46FD9D1}" srcOrd="1" destOrd="0" presId="urn:microsoft.com/office/officeart/2005/8/layout/hierarchy1"/>
    <dgm:cxn modelId="{7E1FD807-D871-44C3-8759-24827338083D}" type="presParOf" srcId="{D4A02A7B-D4E3-41D4-90D8-FD400D0F9549}" destId="{02531E63-816D-44B1-B883-D046E61D94B1}" srcOrd="1" destOrd="0" presId="urn:microsoft.com/office/officeart/2005/8/layout/hierarchy1"/>
    <dgm:cxn modelId="{6665ECE9-E807-4390-85A2-9A49CF897F04}" type="presParOf" srcId="{02531E63-816D-44B1-B883-D046E61D94B1}" destId="{60E59AA2-33E2-4FA7-83FE-6B53E959AB98}" srcOrd="0" destOrd="0" presId="urn:microsoft.com/office/officeart/2005/8/layout/hierarchy1"/>
    <dgm:cxn modelId="{1DA04BCB-B675-4159-9960-6B60E2A6F498}" type="presParOf" srcId="{02531E63-816D-44B1-B883-D046E61D94B1}" destId="{2AD2A288-B8E7-4141-9E04-ED45A6CD8324}" srcOrd="1" destOrd="0" presId="urn:microsoft.com/office/officeart/2005/8/layout/hierarchy1"/>
    <dgm:cxn modelId="{07CC6B52-1423-4E55-AB2E-2EC2B8DE1D5D}" type="presParOf" srcId="{2AD2A288-B8E7-4141-9E04-ED45A6CD8324}" destId="{883A3678-A580-4C6E-8BF9-623BDDBB6226}" srcOrd="0" destOrd="0" presId="urn:microsoft.com/office/officeart/2005/8/layout/hierarchy1"/>
    <dgm:cxn modelId="{88203B07-D405-4A5A-807F-AF44EA874983}" type="presParOf" srcId="{883A3678-A580-4C6E-8BF9-623BDDBB6226}" destId="{76E1E9AB-25C2-47BD-A06C-FFAD84CEBD75}" srcOrd="0" destOrd="0" presId="urn:microsoft.com/office/officeart/2005/8/layout/hierarchy1"/>
    <dgm:cxn modelId="{45702907-21BE-42F0-913A-2ADA3F238EE7}" type="presParOf" srcId="{883A3678-A580-4C6E-8BF9-623BDDBB6226}" destId="{1CBAC6E4-94FD-4A67-A307-A2EB020FF904}" srcOrd="1" destOrd="0" presId="urn:microsoft.com/office/officeart/2005/8/layout/hierarchy1"/>
    <dgm:cxn modelId="{DDA38F13-1926-4C59-8370-82BD8A4DFFA4}" type="presParOf" srcId="{2AD2A288-B8E7-4141-9E04-ED45A6CD8324}" destId="{47A116DA-0E1C-4BD1-9F9C-DC9B89D61C8D}" srcOrd="1" destOrd="0" presId="urn:microsoft.com/office/officeart/2005/8/layout/hierarchy1"/>
    <dgm:cxn modelId="{3867306A-7778-4579-AE82-E85856995789}" type="presParOf" srcId="{47A116DA-0E1C-4BD1-9F9C-DC9B89D61C8D}" destId="{32FBFA1B-F0C0-47C7-98D7-C31F0FF3D536}" srcOrd="0" destOrd="0" presId="urn:microsoft.com/office/officeart/2005/8/layout/hierarchy1"/>
    <dgm:cxn modelId="{7CDFAC10-90EF-4CAD-80B7-3C495B3F5FE8}" type="presParOf" srcId="{47A116DA-0E1C-4BD1-9F9C-DC9B89D61C8D}" destId="{EFA72C7A-8645-410E-AC92-DCD2E39D564D}" srcOrd="1" destOrd="0" presId="urn:microsoft.com/office/officeart/2005/8/layout/hierarchy1"/>
    <dgm:cxn modelId="{0B5ED86B-88E6-4EE2-98FE-2C5610939A12}" type="presParOf" srcId="{EFA72C7A-8645-410E-AC92-DCD2E39D564D}" destId="{EE95E950-1436-46A6-AC99-5BC598B01027}" srcOrd="0" destOrd="0" presId="urn:microsoft.com/office/officeart/2005/8/layout/hierarchy1"/>
    <dgm:cxn modelId="{4112FFC9-8BA6-47A9-ADF4-C7EF5A87DF3E}" type="presParOf" srcId="{EE95E950-1436-46A6-AC99-5BC598B01027}" destId="{B3EE9AF5-72F6-4610-8467-76A624957C76}" srcOrd="0" destOrd="0" presId="urn:microsoft.com/office/officeart/2005/8/layout/hierarchy1"/>
    <dgm:cxn modelId="{C542B716-C8CB-4B97-A572-AEDCA1C398EF}" type="presParOf" srcId="{EE95E950-1436-46A6-AC99-5BC598B01027}" destId="{972CCA7B-1A12-4511-8099-81ECF633F142}" srcOrd="1" destOrd="0" presId="urn:microsoft.com/office/officeart/2005/8/layout/hierarchy1"/>
    <dgm:cxn modelId="{98A5C08E-7185-4F9E-8E78-FE2EC628587D}" type="presParOf" srcId="{EFA72C7A-8645-410E-AC92-DCD2E39D564D}" destId="{2DB020C0-6547-490D-A209-84F240A0C6DD}" srcOrd="1" destOrd="0" presId="urn:microsoft.com/office/officeart/2005/8/layout/hierarchy1"/>
    <dgm:cxn modelId="{53FC55B5-D817-40BE-9DA1-7F6440DF29A1}" type="presParOf" srcId="{47A116DA-0E1C-4BD1-9F9C-DC9B89D61C8D}" destId="{414082B7-2324-40F3-B043-5626993E1F1D}" srcOrd="2" destOrd="0" presId="urn:microsoft.com/office/officeart/2005/8/layout/hierarchy1"/>
    <dgm:cxn modelId="{055577D6-BB52-4304-8FED-3F0AAB61DA82}" type="presParOf" srcId="{47A116DA-0E1C-4BD1-9F9C-DC9B89D61C8D}" destId="{3C04C570-D0A9-49F5-AEE5-97BB9BB4EA46}" srcOrd="3" destOrd="0" presId="urn:microsoft.com/office/officeart/2005/8/layout/hierarchy1"/>
    <dgm:cxn modelId="{358B5A13-F30F-45CD-9F2B-E0D40B45F2C8}" type="presParOf" srcId="{3C04C570-D0A9-49F5-AEE5-97BB9BB4EA46}" destId="{9DBFD631-0AFA-4852-8FC3-8FED85A5BAB1}" srcOrd="0" destOrd="0" presId="urn:microsoft.com/office/officeart/2005/8/layout/hierarchy1"/>
    <dgm:cxn modelId="{CEBAD952-74E1-4CCD-9728-78F342990FAC}" type="presParOf" srcId="{9DBFD631-0AFA-4852-8FC3-8FED85A5BAB1}" destId="{53E000DF-3E20-4EAE-BE0B-A06065A8BD72}" srcOrd="0" destOrd="0" presId="urn:microsoft.com/office/officeart/2005/8/layout/hierarchy1"/>
    <dgm:cxn modelId="{BF8349CA-9F42-4AF8-9805-FE43D487DE9C}" type="presParOf" srcId="{9DBFD631-0AFA-4852-8FC3-8FED85A5BAB1}" destId="{1A8AFAE1-44A3-4034-84DE-37334951A4BA}" srcOrd="1" destOrd="0" presId="urn:microsoft.com/office/officeart/2005/8/layout/hierarchy1"/>
    <dgm:cxn modelId="{9C5C8679-F339-4C4B-BD02-C0CE9D05A5A5}" type="presParOf" srcId="{3C04C570-D0A9-49F5-AEE5-97BB9BB4EA46}" destId="{E41B3A6A-C732-4D92-998B-24DFA40038AC}" srcOrd="1" destOrd="0" presId="urn:microsoft.com/office/officeart/2005/8/layout/hierarchy1"/>
    <dgm:cxn modelId="{C613AEAD-69F6-4DAA-AB91-EA9EFF71BEBD}" type="presParOf" srcId="{02531E63-816D-44B1-B883-D046E61D94B1}" destId="{527CEFFD-5D88-4E58-BA0F-1E31C8ADC02E}" srcOrd="2" destOrd="0" presId="urn:microsoft.com/office/officeart/2005/8/layout/hierarchy1"/>
    <dgm:cxn modelId="{C75F635D-C498-4270-B0AD-72C88390C8A7}" type="presParOf" srcId="{02531E63-816D-44B1-B883-D046E61D94B1}" destId="{E34FEEB6-AA2E-4B7F-BE6C-3BE95D02F7D4}" srcOrd="3" destOrd="0" presId="urn:microsoft.com/office/officeart/2005/8/layout/hierarchy1"/>
    <dgm:cxn modelId="{0C6A2B7D-AE8A-47E1-8C78-0C34A3F8AC08}" type="presParOf" srcId="{E34FEEB6-AA2E-4B7F-BE6C-3BE95D02F7D4}" destId="{9BF755FB-D19B-469D-82FB-1D1CECB31738}" srcOrd="0" destOrd="0" presId="urn:microsoft.com/office/officeart/2005/8/layout/hierarchy1"/>
    <dgm:cxn modelId="{9E34B162-7D80-4AAE-AD63-F7AED2F23070}" type="presParOf" srcId="{9BF755FB-D19B-469D-82FB-1D1CECB31738}" destId="{14ADB91A-3428-488F-8820-0596690D1D43}" srcOrd="0" destOrd="0" presId="urn:microsoft.com/office/officeart/2005/8/layout/hierarchy1"/>
    <dgm:cxn modelId="{B44381BA-8183-4B9C-B19A-5097A54B0C5E}" type="presParOf" srcId="{9BF755FB-D19B-469D-82FB-1D1CECB31738}" destId="{1D085747-F4FA-401C-AA15-705944CBAA9B}" srcOrd="1" destOrd="0" presId="urn:microsoft.com/office/officeart/2005/8/layout/hierarchy1"/>
    <dgm:cxn modelId="{DC9B2D95-C734-4CB8-BA99-9A6CC2E8B2FD}" type="presParOf" srcId="{E34FEEB6-AA2E-4B7F-BE6C-3BE95D02F7D4}" destId="{3C78D90A-C4F4-4AAE-AC66-5B50213719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7CEFFD-5D88-4E58-BA0F-1E31C8ADC02E}">
      <dsp:nvSpPr>
        <dsp:cNvPr id="0" name=""/>
        <dsp:cNvSpPr/>
      </dsp:nvSpPr>
      <dsp:spPr>
        <a:xfrm>
          <a:off x="5797041" y="2028757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242"/>
              </a:lnTo>
              <a:lnTo>
                <a:pt x="793179" y="257242"/>
              </a:lnTo>
              <a:lnTo>
                <a:pt x="793179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082B7-2324-40F3-B043-5626993E1F1D}">
      <dsp:nvSpPr>
        <dsp:cNvPr id="0" name=""/>
        <dsp:cNvSpPr/>
      </dsp:nvSpPr>
      <dsp:spPr>
        <a:xfrm>
          <a:off x="5003862" y="3230424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242"/>
              </a:lnTo>
              <a:lnTo>
                <a:pt x="793179" y="257242"/>
              </a:lnTo>
              <a:lnTo>
                <a:pt x="793179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FBFA1B-F0C0-47C7-98D7-C31F0FF3D536}">
      <dsp:nvSpPr>
        <dsp:cNvPr id="0" name=""/>
        <dsp:cNvSpPr/>
      </dsp:nvSpPr>
      <dsp:spPr>
        <a:xfrm>
          <a:off x="4210682" y="3230424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793179" y="0"/>
              </a:moveTo>
              <a:lnTo>
                <a:pt x="793179" y="257242"/>
              </a:lnTo>
              <a:lnTo>
                <a:pt x="0" y="257242"/>
              </a:lnTo>
              <a:lnTo>
                <a:pt x="0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59AA2-33E2-4FA7-83FE-6B53E959AB98}">
      <dsp:nvSpPr>
        <dsp:cNvPr id="0" name=""/>
        <dsp:cNvSpPr/>
      </dsp:nvSpPr>
      <dsp:spPr>
        <a:xfrm>
          <a:off x="5003862" y="2028757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793179" y="0"/>
              </a:moveTo>
              <a:lnTo>
                <a:pt x="793179" y="257242"/>
              </a:lnTo>
              <a:lnTo>
                <a:pt x="0" y="257242"/>
              </a:lnTo>
              <a:lnTo>
                <a:pt x="0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56C8B-B848-4493-BF69-26C1F986367D}">
      <dsp:nvSpPr>
        <dsp:cNvPr id="0" name=""/>
        <dsp:cNvSpPr/>
      </dsp:nvSpPr>
      <dsp:spPr>
        <a:xfrm>
          <a:off x="4150906" y="827090"/>
          <a:ext cx="1646135" cy="377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242"/>
              </a:lnTo>
              <a:lnTo>
                <a:pt x="1646135" y="257242"/>
              </a:lnTo>
              <a:lnTo>
                <a:pt x="1646135" y="377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AA1E3-DB2B-4764-8DEB-5C2428B73A1E}">
      <dsp:nvSpPr>
        <dsp:cNvPr id="0" name=""/>
        <dsp:cNvSpPr/>
      </dsp:nvSpPr>
      <dsp:spPr>
        <a:xfrm>
          <a:off x="2624323" y="2028757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242"/>
              </a:lnTo>
              <a:lnTo>
                <a:pt x="793179" y="257242"/>
              </a:lnTo>
              <a:lnTo>
                <a:pt x="793179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EBEF4-5518-464A-B13C-66825FD816DE}">
      <dsp:nvSpPr>
        <dsp:cNvPr id="0" name=""/>
        <dsp:cNvSpPr/>
      </dsp:nvSpPr>
      <dsp:spPr>
        <a:xfrm>
          <a:off x="1831144" y="3230424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242"/>
              </a:lnTo>
              <a:lnTo>
                <a:pt x="793179" y="257242"/>
              </a:lnTo>
              <a:lnTo>
                <a:pt x="793179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30B2C-4017-4F28-BE23-7CCA848BF1D0}">
      <dsp:nvSpPr>
        <dsp:cNvPr id="0" name=""/>
        <dsp:cNvSpPr/>
      </dsp:nvSpPr>
      <dsp:spPr>
        <a:xfrm>
          <a:off x="1037964" y="3230424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793179" y="0"/>
              </a:moveTo>
              <a:lnTo>
                <a:pt x="793179" y="257242"/>
              </a:lnTo>
              <a:lnTo>
                <a:pt x="0" y="257242"/>
              </a:lnTo>
              <a:lnTo>
                <a:pt x="0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80D5A-E43D-40A5-ABBA-3413A4D6989A}">
      <dsp:nvSpPr>
        <dsp:cNvPr id="0" name=""/>
        <dsp:cNvSpPr/>
      </dsp:nvSpPr>
      <dsp:spPr>
        <a:xfrm>
          <a:off x="1831144" y="2028757"/>
          <a:ext cx="793179" cy="377481"/>
        </a:xfrm>
        <a:custGeom>
          <a:avLst/>
          <a:gdLst/>
          <a:ahLst/>
          <a:cxnLst/>
          <a:rect l="0" t="0" r="0" b="0"/>
          <a:pathLst>
            <a:path>
              <a:moveTo>
                <a:pt x="793179" y="0"/>
              </a:moveTo>
              <a:lnTo>
                <a:pt x="793179" y="257242"/>
              </a:lnTo>
              <a:lnTo>
                <a:pt x="0" y="257242"/>
              </a:lnTo>
              <a:lnTo>
                <a:pt x="0" y="3774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745CC-34CC-4B3B-9463-1B8F125DCB69}">
      <dsp:nvSpPr>
        <dsp:cNvPr id="0" name=""/>
        <dsp:cNvSpPr/>
      </dsp:nvSpPr>
      <dsp:spPr>
        <a:xfrm>
          <a:off x="2624323" y="827090"/>
          <a:ext cx="1526582" cy="377481"/>
        </a:xfrm>
        <a:custGeom>
          <a:avLst/>
          <a:gdLst/>
          <a:ahLst/>
          <a:cxnLst/>
          <a:rect l="0" t="0" r="0" b="0"/>
          <a:pathLst>
            <a:path>
              <a:moveTo>
                <a:pt x="1526582" y="0"/>
              </a:moveTo>
              <a:lnTo>
                <a:pt x="1526582" y="257242"/>
              </a:lnTo>
              <a:lnTo>
                <a:pt x="0" y="257242"/>
              </a:lnTo>
              <a:lnTo>
                <a:pt x="0" y="377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790172-FBFF-440C-911C-0846827BB9DC}">
      <dsp:nvSpPr>
        <dsp:cNvPr id="0" name=""/>
        <dsp:cNvSpPr/>
      </dsp:nvSpPr>
      <dsp:spPr>
        <a:xfrm>
          <a:off x="3033245" y="2904"/>
          <a:ext cx="2235321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04BB6-AD3B-41C1-9126-35AEEBFF6DDD}">
      <dsp:nvSpPr>
        <dsp:cNvPr id="0" name=""/>
        <dsp:cNvSpPr/>
      </dsp:nvSpPr>
      <dsp:spPr>
        <a:xfrm>
          <a:off x="3177460" y="139908"/>
          <a:ext cx="2235321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Hücre Zarından Madde </a:t>
          </a:r>
          <a:r>
            <a:rPr lang="tr-TR" sz="1800" kern="1200" dirty="0" err="1" smtClean="0"/>
            <a:t>Taşınımı</a:t>
          </a:r>
          <a:endParaRPr lang="tr-TR" sz="1800" kern="1200" dirty="0"/>
        </a:p>
      </dsp:txBody>
      <dsp:txXfrm>
        <a:off x="3177460" y="139908"/>
        <a:ext cx="2235321" cy="824185"/>
      </dsp:txXfrm>
    </dsp:sp>
    <dsp:sp modelId="{DB1D558A-33FD-431C-85D3-8EFE60E8BF9E}">
      <dsp:nvSpPr>
        <dsp:cNvPr id="0" name=""/>
        <dsp:cNvSpPr/>
      </dsp:nvSpPr>
      <dsp:spPr>
        <a:xfrm>
          <a:off x="1579353" y="1204571"/>
          <a:ext cx="2089939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9ED89-E94F-4C35-9370-2119E703658C}">
      <dsp:nvSpPr>
        <dsp:cNvPr id="0" name=""/>
        <dsp:cNvSpPr/>
      </dsp:nvSpPr>
      <dsp:spPr>
        <a:xfrm>
          <a:off x="1723567" y="1341575"/>
          <a:ext cx="2089939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Küçük moleküllerin </a:t>
          </a:r>
          <a:r>
            <a:rPr lang="tr-TR" sz="1800" kern="1200" dirty="0" err="1" smtClean="0"/>
            <a:t>taşınımı</a:t>
          </a:r>
          <a:endParaRPr lang="tr-TR" sz="1800" kern="1200" dirty="0"/>
        </a:p>
      </dsp:txBody>
      <dsp:txXfrm>
        <a:off x="1723567" y="1341575"/>
        <a:ext cx="2089939" cy="824185"/>
      </dsp:txXfrm>
    </dsp:sp>
    <dsp:sp modelId="{751F3BE3-EE49-40BD-8502-50FF45695C9B}">
      <dsp:nvSpPr>
        <dsp:cNvPr id="0" name=""/>
        <dsp:cNvSpPr/>
      </dsp:nvSpPr>
      <dsp:spPr>
        <a:xfrm>
          <a:off x="1182179" y="2406238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6D103-23E8-4B05-BC3F-082461878DF9}">
      <dsp:nvSpPr>
        <dsp:cNvPr id="0" name=""/>
        <dsp:cNvSpPr/>
      </dsp:nvSpPr>
      <dsp:spPr>
        <a:xfrm>
          <a:off x="1326393" y="2543242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Pasif Taşıma</a:t>
          </a:r>
          <a:endParaRPr lang="tr-TR" sz="1800" kern="1200" dirty="0"/>
        </a:p>
      </dsp:txBody>
      <dsp:txXfrm>
        <a:off x="1326393" y="2543242"/>
        <a:ext cx="1297930" cy="824185"/>
      </dsp:txXfrm>
    </dsp:sp>
    <dsp:sp modelId="{2164624E-58F6-4005-AB1E-99DEC4DCF57E}">
      <dsp:nvSpPr>
        <dsp:cNvPr id="0" name=""/>
        <dsp:cNvSpPr/>
      </dsp:nvSpPr>
      <dsp:spPr>
        <a:xfrm>
          <a:off x="388999" y="3607905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830C5-CABE-4015-8757-00ED6467A4EA}">
      <dsp:nvSpPr>
        <dsp:cNvPr id="0" name=""/>
        <dsp:cNvSpPr/>
      </dsp:nvSpPr>
      <dsp:spPr>
        <a:xfrm>
          <a:off x="533213" y="3744909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Difüzyon</a:t>
          </a:r>
          <a:endParaRPr lang="tr-TR" sz="1800" kern="1200" dirty="0"/>
        </a:p>
      </dsp:txBody>
      <dsp:txXfrm>
        <a:off x="533213" y="3744909"/>
        <a:ext cx="1297930" cy="824185"/>
      </dsp:txXfrm>
    </dsp:sp>
    <dsp:sp modelId="{8DBB6EA5-BE7A-4970-B444-3F266B8AE427}">
      <dsp:nvSpPr>
        <dsp:cNvPr id="0" name=""/>
        <dsp:cNvSpPr/>
      </dsp:nvSpPr>
      <dsp:spPr>
        <a:xfrm>
          <a:off x="1975358" y="3607905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CDC07-7F76-4C44-AF1C-9F08A6179B24}">
      <dsp:nvSpPr>
        <dsp:cNvPr id="0" name=""/>
        <dsp:cNvSpPr/>
      </dsp:nvSpPr>
      <dsp:spPr>
        <a:xfrm>
          <a:off x="2119572" y="3744909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Ozmoz</a:t>
          </a:r>
          <a:endParaRPr lang="tr-TR" sz="1800" kern="1200" dirty="0"/>
        </a:p>
      </dsp:txBody>
      <dsp:txXfrm>
        <a:off x="2119572" y="3744909"/>
        <a:ext cx="1297930" cy="824185"/>
      </dsp:txXfrm>
    </dsp:sp>
    <dsp:sp modelId="{7EA890DE-FE15-4BE3-8948-57232346488E}">
      <dsp:nvSpPr>
        <dsp:cNvPr id="0" name=""/>
        <dsp:cNvSpPr/>
      </dsp:nvSpPr>
      <dsp:spPr>
        <a:xfrm>
          <a:off x="2768537" y="2406238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E5796-C465-4456-9532-0ED782C6034A}">
      <dsp:nvSpPr>
        <dsp:cNvPr id="0" name=""/>
        <dsp:cNvSpPr/>
      </dsp:nvSpPr>
      <dsp:spPr>
        <a:xfrm>
          <a:off x="2912752" y="2543242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Aktif Taşıma</a:t>
          </a:r>
          <a:endParaRPr lang="tr-TR" sz="1800" kern="1200" dirty="0"/>
        </a:p>
      </dsp:txBody>
      <dsp:txXfrm>
        <a:off x="2912752" y="2543242"/>
        <a:ext cx="1297930" cy="824185"/>
      </dsp:txXfrm>
    </dsp:sp>
    <dsp:sp modelId="{40381CDB-7A24-40AF-B702-199DAE5C2945}">
      <dsp:nvSpPr>
        <dsp:cNvPr id="0" name=""/>
        <dsp:cNvSpPr/>
      </dsp:nvSpPr>
      <dsp:spPr>
        <a:xfrm>
          <a:off x="4871623" y="1204571"/>
          <a:ext cx="1850835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51B6-B450-4CB2-89F5-824DE46FD9D1}">
      <dsp:nvSpPr>
        <dsp:cNvPr id="0" name=""/>
        <dsp:cNvSpPr/>
      </dsp:nvSpPr>
      <dsp:spPr>
        <a:xfrm>
          <a:off x="5015838" y="1341575"/>
          <a:ext cx="1850835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Büyük moleküllerin </a:t>
          </a:r>
          <a:r>
            <a:rPr lang="tr-TR" sz="1800" kern="1200" dirty="0" err="1" smtClean="0"/>
            <a:t>taşınımı</a:t>
          </a:r>
          <a:endParaRPr lang="tr-TR" sz="1800" kern="1200" dirty="0"/>
        </a:p>
      </dsp:txBody>
      <dsp:txXfrm>
        <a:off x="5015838" y="1341575"/>
        <a:ext cx="1850835" cy="824185"/>
      </dsp:txXfrm>
    </dsp:sp>
    <dsp:sp modelId="{76E1E9AB-25C2-47BD-A06C-FFAD84CEBD75}">
      <dsp:nvSpPr>
        <dsp:cNvPr id="0" name=""/>
        <dsp:cNvSpPr/>
      </dsp:nvSpPr>
      <dsp:spPr>
        <a:xfrm>
          <a:off x="4354896" y="2406238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AC6E4-94FD-4A67-A307-A2EB020FF904}">
      <dsp:nvSpPr>
        <dsp:cNvPr id="0" name=""/>
        <dsp:cNvSpPr/>
      </dsp:nvSpPr>
      <dsp:spPr>
        <a:xfrm>
          <a:off x="4499111" y="2543242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Endositoz</a:t>
          </a:r>
          <a:endParaRPr lang="tr-TR" sz="1800" kern="1200" dirty="0"/>
        </a:p>
      </dsp:txBody>
      <dsp:txXfrm>
        <a:off x="4499111" y="2543242"/>
        <a:ext cx="1297930" cy="824185"/>
      </dsp:txXfrm>
    </dsp:sp>
    <dsp:sp modelId="{B3EE9AF5-72F6-4610-8467-76A624957C76}">
      <dsp:nvSpPr>
        <dsp:cNvPr id="0" name=""/>
        <dsp:cNvSpPr/>
      </dsp:nvSpPr>
      <dsp:spPr>
        <a:xfrm>
          <a:off x="3561717" y="3607905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CCA7B-1A12-4511-8099-81ECF633F142}">
      <dsp:nvSpPr>
        <dsp:cNvPr id="0" name=""/>
        <dsp:cNvSpPr/>
      </dsp:nvSpPr>
      <dsp:spPr>
        <a:xfrm>
          <a:off x="3705931" y="3744909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Fagositoz</a:t>
          </a:r>
          <a:endParaRPr lang="tr-TR" sz="1800" kern="1200" dirty="0"/>
        </a:p>
      </dsp:txBody>
      <dsp:txXfrm>
        <a:off x="3705931" y="3744909"/>
        <a:ext cx="1297930" cy="824185"/>
      </dsp:txXfrm>
    </dsp:sp>
    <dsp:sp modelId="{53E000DF-3E20-4EAE-BE0B-A06065A8BD72}">
      <dsp:nvSpPr>
        <dsp:cNvPr id="0" name=""/>
        <dsp:cNvSpPr/>
      </dsp:nvSpPr>
      <dsp:spPr>
        <a:xfrm>
          <a:off x="5148076" y="3607905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AFAE1-44A3-4034-84DE-37334951A4BA}">
      <dsp:nvSpPr>
        <dsp:cNvPr id="0" name=""/>
        <dsp:cNvSpPr/>
      </dsp:nvSpPr>
      <dsp:spPr>
        <a:xfrm>
          <a:off x="5292290" y="3744909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Pinositoz</a:t>
          </a:r>
          <a:endParaRPr lang="tr-TR" sz="1800" kern="1200" dirty="0"/>
        </a:p>
      </dsp:txBody>
      <dsp:txXfrm>
        <a:off x="5292290" y="3744909"/>
        <a:ext cx="1297930" cy="824185"/>
      </dsp:txXfrm>
    </dsp:sp>
    <dsp:sp modelId="{14ADB91A-3428-488F-8820-0596690D1D43}">
      <dsp:nvSpPr>
        <dsp:cNvPr id="0" name=""/>
        <dsp:cNvSpPr/>
      </dsp:nvSpPr>
      <dsp:spPr>
        <a:xfrm>
          <a:off x="5941255" y="2406238"/>
          <a:ext cx="1297930" cy="824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85747-F4FA-401C-AA15-705944CBAA9B}">
      <dsp:nvSpPr>
        <dsp:cNvPr id="0" name=""/>
        <dsp:cNvSpPr/>
      </dsp:nvSpPr>
      <dsp:spPr>
        <a:xfrm>
          <a:off x="6085470" y="2543242"/>
          <a:ext cx="1297930" cy="824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Ekzositoz</a:t>
          </a:r>
          <a:endParaRPr lang="tr-TR" sz="1800" kern="1200" dirty="0"/>
        </a:p>
      </dsp:txBody>
      <dsp:txXfrm>
        <a:off x="6085470" y="2543242"/>
        <a:ext cx="1297930" cy="824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D677F-0153-457F-8C67-2D388F0F2756}" type="datetimeFigureOut">
              <a:rPr lang="tr-TR" smtClean="0"/>
              <a:pPr/>
              <a:t>14.11.2018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CA40E-C8B4-4F9C-BDFC-1CB7C464961C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9FA5F2-72BC-437E-B7D0-15D7E856A87E}" type="slidenum">
              <a:rPr lang="en-US"/>
              <a:pPr/>
              <a:t>2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E7790D-43D2-409F-B5F9-C486F1991BA0}" type="slidenum">
              <a:rPr lang="en-US"/>
              <a:pPr/>
              <a:t>23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A765C5-BDBD-48B2-857D-DCAAA5BB1306}" type="slidenum">
              <a:rPr lang="en-US"/>
              <a:pPr/>
              <a:t>3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Signal transduction  - transmitting a signal from outside the cell to the cell nucleus, like receiving a hormone which triggers a receptor on the inside of the cell that then signals to the nucleus that a protein must be made.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BCC6F-8C81-49FC-A908-949AEB8F26EC}" type="slidenum">
              <a:rPr lang="en-US"/>
              <a:pPr/>
              <a:t>8</a:t>
            </a:fld>
            <a:endParaRPr lang="en-US"/>
          </a:p>
        </p:txBody>
      </p:sp>
      <p:sp>
        <p:nvSpPr>
          <p:cNvPr id="488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7A773-4002-4C71-869B-3EFD54F003D7}" type="slidenum">
              <a:rPr lang="en-US"/>
              <a:pPr/>
              <a:t>9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F7FF3-E0FE-4564-8AC1-5C2FB4DF6333}" type="slidenum">
              <a:rPr lang="en-US"/>
              <a:pPr/>
              <a:t>11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486400" cy="43434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Donuts!</a:t>
            </a:r>
          </a:p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Each transport protein is specific as to the substances that it will translocate (move).</a:t>
            </a:r>
          </a:p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For example, the glucose transport protein in the liver will carry glucose from the blood to the cytoplasm, but not fructose, its structural isomer.</a:t>
            </a:r>
          </a:p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Some transport proteins have a hydrophilic channel that certain molecules or ions can use as a tunnel through the membrane -- simply provide corridors allowing a specific molecule or ion to cross the membrane.</a:t>
            </a:r>
          </a:p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These </a:t>
            </a:r>
            <a:r>
              <a:rPr lang="en-US" i="1">
                <a:solidFill>
                  <a:srgbClr val="000000"/>
                </a:solidFill>
              </a:rPr>
              <a:t>channel proteins</a:t>
            </a:r>
            <a:r>
              <a:rPr lang="en-US">
                <a:solidFill>
                  <a:srgbClr val="000000"/>
                </a:solidFill>
              </a:rPr>
              <a:t> allow fast transport.</a:t>
            </a:r>
          </a:p>
          <a:p>
            <a:pPr>
              <a:buClr>
                <a:srgbClr val="339933"/>
              </a:buClr>
            </a:pPr>
            <a:r>
              <a:rPr lang="en-US">
                <a:solidFill>
                  <a:srgbClr val="000000"/>
                </a:solidFill>
              </a:rPr>
              <a:t>For example, water channel proteins, </a:t>
            </a:r>
            <a:r>
              <a:rPr lang="en-US" b="1">
                <a:solidFill>
                  <a:srgbClr val="000000"/>
                </a:solidFill>
              </a:rPr>
              <a:t>aquaporins</a:t>
            </a:r>
            <a:r>
              <a:rPr lang="en-US">
                <a:solidFill>
                  <a:srgbClr val="000000"/>
                </a:solidFill>
              </a:rPr>
              <a:t>, facilitate massive amounts of diffusion.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F4E4D4-C9E4-4082-9E38-0C01B0050A99}" type="slidenum">
              <a:rPr lang="en-US"/>
              <a:pPr/>
              <a:t>17</a:t>
            </a:fld>
            <a:endParaRPr lang="en-US"/>
          </a:p>
        </p:txBody>
      </p:sp>
      <p:sp>
        <p:nvSpPr>
          <p:cNvPr id="527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2F0007-1F02-492A-98DB-B619806AAFEB}" type="slidenum">
              <a:rPr lang="en-US"/>
              <a:pPr/>
              <a:t>20</a:t>
            </a:fld>
            <a:endParaRPr lang="en-US"/>
          </a:p>
        </p:txBody>
      </p:sp>
      <p:sp>
        <p:nvSpPr>
          <p:cNvPr id="515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30E5A7-3E91-4267-8F0D-5DC8CCB0B8F0}" type="slidenum">
              <a:rPr lang="en-US"/>
              <a:pPr/>
              <a:t>21</a:t>
            </a:fld>
            <a:endParaRPr lang="en-US"/>
          </a:p>
        </p:txBody>
      </p:sp>
      <p:sp>
        <p:nvSpPr>
          <p:cNvPr id="517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85C5E1-47F5-48DC-9538-198273AF04C5}" type="slidenum">
              <a:rPr lang="en-US"/>
              <a:pPr/>
              <a:t>22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64509ED-100C-406F-B204-72CB6EB43B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85F81-4E59-4CCA-BEA2-F3C3BE0F8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2318-B242-40D8-8BE2-145D16C788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295C-708F-46B5-B426-23C1BB82CE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437F43E-3CFE-47F5-8B53-6F485C5D5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10C6-783E-47A9-80EF-D94C6D2364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0216-4186-43A8-8B90-D7769C489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81C7E-1BA8-4782-8BD7-F7EE39D9BD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4EF28-1191-4AAA-8073-74EC10D1BF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FD89-2A41-4C34-B8FC-EB238ED385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6E2BF4E-7731-46D1-B133-442D101D3F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B3709D7-C390-46E0-BC46-E9818D839D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audio" Target="../media/audio5.wav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5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audio" Target="../media/audio8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upload.wikimedia.org/wikipedia/commons/7/76/Osmotic_pressure_on_blood_cells_diagram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olschool.ca/lor/BI12/unit4/U04L06/rbc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audio" Target="../media/audio4.wav"/><Relationship Id="rId4" Type="http://schemas.openxmlformats.org/officeDocument/2006/relationships/audio" Target="../media/audio7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audio" Target="../media/audio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tr-TR" smtClean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r>
              <a:rPr lang="tr-TR" sz="4000" dirty="0" smtClean="0"/>
              <a:t>Hücre Zarı ve Madde Geçişi</a:t>
            </a:r>
            <a:endParaRPr lang="en-US" sz="4000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Kolaylaştırılmış Difüzyon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Bazı maddeler hücre zarındaki </a:t>
            </a:r>
            <a:r>
              <a:rPr lang="tr-TR" dirty="0" err="1" smtClean="0"/>
              <a:t>fosfolipit</a:t>
            </a:r>
            <a:r>
              <a:rPr lang="tr-TR" dirty="0" smtClean="0"/>
              <a:t> tabakasından doğrudan geçemezler.</a:t>
            </a:r>
          </a:p>
          <a:p>
            <a:pPr>
              <a:buNone/>
            </a:pPr>
            <a:endParaRPr lang="tr-TR" dirty="0" smtClean="0"/>
          </a:p>
          <a:p>
            <a:r>
              <a:rPr lang="tr-TR" dirty="0" smtClean="0"/>
              <a:t>Bu maddelerin çok yoğun olduğu ortamdan az yoğun olduğu ortama taşıyıcı proteinler aracılığıyla taşınmasına </a:t>
            </a:r>
            <a:r>
              <a:rPr lang="tr-TR" u="sng" dirty="0" smtClean="0"/>
              <a:t>kolaylaştırılmış difüzyon </a:t>
            </a:r>
            <a:r>
              <a:rPr lang="tr-TR" dirty="0" smtClean="0"/>
              <a:t>denir.</a:t>
            </a:r>
          </a:p>
          <a:p>
            <a:r>
              <a:rPr lang="tr-TR" dirty="0" smtClean="0"/>
              <a:t>ATP harcanmaz ve enzim kullanılmaz.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smtClean="0"/>
              <a:t>Kolaylaştırılmış Difüzyon</a:t>
            </a:r>
            <a:endParaRPr lang="en-US" sz="4000" dirty="0"/>
          </a:p>
        </p:txBody>
      </p:sp>
      <p:sp>
        <p:nvSpPr>
          <p:cNvPr id="4935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774700" y="1363663"/>
            <a:ext cx="8077200" cy="1828800"/>
          </a:xfrm>
        </p:spPr>
        <p:txBody>
          <a:bodyPr/>
          <a:lstStyle/>
          <a:p>
            <a:pPr>
              <a:buClrTx/>
            </a:pPr>
            <a:endParaRPr lang="en-US" sz="2400" dirty="0"/>
          </a:p>
        </p:txBody>
      </p:sp>
      <p:pic>
        <p:nvPicPr>
          <p:cNvPr id="493572" name="Picture 4"/>
          <p:cNvPicPr>
            <a:picLocks noChangeAspect="1" noChangeArrowheads="1"/>
          </p:cNvPicPr>
          <p:nvPr/>
        </p:nvPicPr>
        <p:blipFill>
          <a:blip r:embed="rId6" cstate="print"/>
          <a:srcRect l="67416" t="3819" b="13559"/>
          <a:stretch>
            <a:fillRect/>
          </a:stretch>
        </p:blipFill>
        <p:spPr bwMode="auto">
          <a:xfrm>
            <a:off x="251520" y="2420888"/>
            <a:ext cx="331236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3573" name="Picture 5"/>
          <p:cNvPicPr>
            <a:picLocks noChangeAspect="1" noChangeArrowheads="1"/>
          </p:cNvPicPr>
          <p:nvPr/>
        </p:nvPicPr>
        <p:blipFill>
          <a:blip r:embed="rId7" cstate="print"/>
          <a:srcRect r="51660" b="14122"/>
          <a:stretch>
            <a:fillRect/>
          </a:stretch>
        </p:blipFill>
        <p:spPr bwMode="auto">
          <a:xfrm>
            <a:off x="4875213" y="3533775"/>
            <a:ext cx="4116387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3574" name="AutoShape 6"/>
          <p:cNvSpPr>
            <a:spLocks noChangeArrowheads="1"/>
          </p:cNvSpPr>
          <p:nvPr/>
        </p:nvSpPr>
        <p:spPr bwMode="auto">
          <a:xfrm>
            <a:off x="3657600" y="4762500"/>
            <a:ext cx="1066800" cy="381000"/>
          </a:xfrm>
          <a:prstGeom prst="chevron">
            <a:avLst>
              <a:gd name="adj" fmla="val 70000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3575" name="Rectangle 7"/>
          <p:cNvSpPr>
            <a:spLocks noChangeArrowheads="1"/>
          </p:cNvSpPr>
          <p:nvPr/>
        </p:nvSpPr>
        <p:spPr bwMode="auto">
          <a:xfrm>
            <a:off x="5697538" y="6334125"/>
            <a:ext cx="2532062" cy="4095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sz="2600" b="1">
                <a:solidFill>
                  <a:schemeClr val="tx2"/>
                </a:solidFill>
              </a:rPr>
              <a:t>“The Bouncer”</a:t>
            </a:r>
            <a:endParaRPr lang="en-US" sz="3000" b="1">
              <a:solidFill>
                <a:schemeClr val="tx2"/>
              </a:solidFill>
            </a:endParaRPr>
          </a:p>
        </p:txBody>
      </p:sp>
      <p:sp>
        <p:nvSpPr>
          <p:cNvPr id="493576" name="Rectangle 8"/>
          <p:cNvSpPr>
            <a:spLocks noChangeArrowheads="1"/>
          </p:cNvSpPr>
          <p:nvPr/>
        </p:nvSpPr>
        <p:spPr bwMode="auto">
          <a:xfrm>
            <a:off x="4800600" y="2965450"/>
            <a:ext cx="4191000" cy="336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>
                <a:solidFill>
                  <a:srgbClr val="000000"/>
                </a:solidFill>
              </a:rPr>
              <a:t>open channel = fast transport</a:t>
            </a:r>
            <a:endParaRPr lang="en-US" sz="2800" b="1">
              <a:solidFill>
                <a:srgbClr val="0F116A"/>
              </a:solidFill>
            </a:endParaRPr>
          </a:p>
        </p:txBody>
      </p:sp>
      <p:sp>
        <p:nvSpPr>
          <p:cNvPr id="493579" name="Rectangle 11"/>
          <p:cNvSpPr>
            <a:spLocks noChangeArrowheads="1"/>
          </p:cNvSpPr>
          <p:nvPr/>
        </p:nvSpPr>
        <p:spPr bwMode="auto">
          <a:xfrm>
            <a:off x="4953000" y="2492896"/>
            <a:ext cx="4191000" cy="336550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facilitated = with help</a:t>
            </a:r>
            <a:endParaRPr lang="en-US" sz="2800" b="1" dirty="0">
              <a:solidFill>
                <a:srgbClr val="0F116A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4800600" y="3390900"/>
            <a:ext cx="720725" cy="3003550"/>
            <a:chOff x="3024" y="2136"/>
            <a:chExt cx="454" cy="1892"/>
          </a:xfrm>
        </p:grpSpPr>
        <p:sp>
          <p:nvSpPr>
            <p:cNvPr id="493577" name="Rectangle 9"/>
            <p:cNvSpPr>
              <a:spLocks noChangeArrowheads="1"/>
            </p:cNvSpPr>
            <p:nvPr/>
          </p:nvSpPr>
          <p:spPr bwMode="auto">
            <a:xfrm>
              <a:off x="3024" y="2136"/>
              <a:ext cx="454" cy="212"/>
            </a:xfrm>
            <a:prstGeom prst="rect">
              <a:avLst/>
            </a:prstGeom>
            <a:solidFill>
              <a:srgbClr val="FFEA1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>
                  <a:solidFill>
                    <a:srgbClr val="CC0000"/>
                  </a:solidFill>
                </a:rPr>
                <a:t>high</a:t>
              </a:r>
              <a:endParaRPr lang="en-US" sz="2800" b="1">
                <a:solidFill>
                  <a:srgbClr val="CC0000"/>
                </a:solidFill>
              </a:endParaRPr>
            </a:p>
          </p:txBody>
        </p:sp>
        <p:sp>
          <p:nvSpPr>
            <p:cNvPr id="493578" name="Rectangle 10"/>
            <p:cNvSpPr>
              <a:spLocks noChangeArrowheads="1"/>
            </p:cNvSpPr>
            <p:nvPr/>
          </p:nvSpPr>
          <p:spPr bwMode="auto">
            <a:xfrm>
              <a:off x="3060" y="3816"/>
              <a:ext cx="383" cy="212"/>
            </a:xfrm>
            <a:prstGeom prst="rect">
              <a:avLst/>
            </a:prstGeom>
            <a:solidFill>
              <a:srgbClr val="FFEA1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>
                  <a:solidFill>
                    <a:srgbClr val="CC0000"/>
                  </a:solidFill>
                </a:rPr>
                <a:t>low</a:t>
              </a:r>
              <a:endParaRPr lang="en-US" sz="2800" b="1">
                <a:solidFill>
                  <a:srgbClr val="CC0000"/>
                </a:solidFill>
              </a:endParaRPr>
            </a:p>
          </p:txBody>
        </p:sp>
        <p:sp>
          <p:nvSpPr>
            <p:cNvPr id="493580" name="AutoShape 12"/>
            <p:cNvSpPr>
              <a:spLocks noChangeArrowheads="1"/>
            </p:cNvSpPr>
            <p:nvPr/>
          </p:nvSpPr>
          <p:spPr bwMode="auto">
            <a:xfrm>
              <a:off x="3158" y="2391"/>
              <a:ext cx="184" cy="1359"/>
            </a:xfrm>
            <a:prstGeom prst="downArrow">
              <a:avLst>
                <a:gd name="adj1" fmla="val 35870"/>
                <a:gd name="adj2" fmla="val 139682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35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35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35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build="p" autoUpdateAnimBg="0"/>
      <p:bldP spid="493576" grpId="0" animBg="1" autoUpdateAnimBg="0"/>
      <p:bldP spid="49357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2227897"/>
            <a:ext cx="7772400" cy="301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Zardaki taşıyıcı proteinler taşınacak moleküle özgüdür. Glikozun taşınmasını sağlayan taşıyıcı protein, bu molekülün izomeri olan </a:t>
            </a:r>
            <a:r>
              <a:rPr lang="tr-TR" dirty="0" err="1" smtClean="0"/>
              <a:t>fruktozu</a:t>
            </a:r>
            <a:r>
              <a:rPr lang="tr-TR" dirty="0" smtClean="0"/>
              <a:t> taşıyamaz.</a:t>
            </a:r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717032"/>
            <a:ext cx="6264696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Kolaylaştırılmış Difüzyon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Taşıyıcı proteinler taşıdığı maddenin yapısını bozmazlar.</a:t>
            </a:r>
          </a:p>
          <a:p>
            <a:r>
              <a:rPr lang="tr-TR" dirty="0" smtClean="0"/>
              <a:t>Madde geçişi sınırlıdır.</a:t>
            </a:r>
          </a:p>
          <a:p>
            <a:r>
              <a:rPr lang="tr-TR" dirty="0" smtClean="0"/>
              <a:t>Ortam sıcaklığı arttıkça olumsuz etkilenir.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Difüzyon Hızını Etkileyen Faktörler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Molekülün büyüklüğü arttıkça difüzyon hızı azalır.</a:t>
            </a:r>
          </a:p>
          <a:p>
            <a:r>
              <a:rPr lang="tr-TR" dirty="0" smtClean="0"/>
              <a:t>Yoğunluk farkı arttıkça difüzyon hızı artar.</a:t>
            </a:r>
          </a:p>
          <a:p>
            <a:r>
              <a:rPr lang="tr-TR" dirty="0" smtClean="0"/>
              <a:t>Ortam sıcaklığı arttıkça difüzyon hızı artar.</a:t>
            </a:r>
          </a:p>
          <a:p>
            <a:r>
              <a:rPr lang="tr-TR" dirty="0" smtClean="0"/>
              <a:t>Difüzyon yüzeyinin artması difüzyon hızını arttırır.</a:t>
            </a:r>
            <a:endParaRPr lang="tr-TR" smtClean="0"/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Hücre zarından geçebilecek moleküllerin özellikleri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Küçük moleküller daha kolay geçer</a:t>
            </a:r>
          </a:p>
          <a:p>
            <a:r>
              <a:rPr lang="tr-TR" dirty="0" smtClean="0"/>
              <a:t>Yağı çözen ve yağda çözünen moleküller kolay geçer</a:t>
            </a:r>
          </a:p>
          <a:p>
            <a:r>
              <a:rPr lang="tr-TR" dirty="0" smtClean="0"/>
              <a:t>Nötr bileşikler iyonlara göre daha kolay geçer</a:t>
            </a:r>
          </a:p>
          <a:p>
            <a:pPr>
              <a:buNone/>
            </a:pP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tr-TR" dirty="0" err="1" smtClean="0"/>
              <a:t>kuaporinler</a:t>
            </a:r>
            <a:endParaRPr lang="en-US" dirty="0"/>
          </a:p>
        </p:txBody>
      </p:sp>
      <p:sp>
        <p:nvSpPr>
          <p:cNvPr id="526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772400" cy="1447800"/>
          </a:xfrm>
        </p:spPr>
        <p:txBody>
          <a:bodyPr/>
          <a:lstStyle/>
          <a:p>
            <a:r>
              <a:rPr lang="tr-TR" dirty="0" smtClean="0"/>
              <a:t>Su hızlı bir biçimde hücre içine ve dışına hareket eder. Memelilerde 11 farklı </a:t>
            </a:r>
            <a:r>
              <a:rPr lang="tr-TR" dirty="0" err="1" smtClean="0"/>
              <a:t>akuaporin</a:t>
            </a:r>
            <a:r>
              <a:rPr lang="tr-TR" dirty="0" smtClean="0"/>
              <a:t> vardır.</a:t>
            </a:r>
            <a:endParaRPr lang="en-US" dirty="0"/>
          </a:p>
        </p:txBody>
      </p:sp>
      <p:pic>
        <p:nvPicPr>
          <p:cNvPr id="526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788" y="2978150"/>
            <a:ext cx="1989137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6341" name="Rectangle 5"/>
          <p:cNvSpPr>
            <a:spLocks noChangeArrowheads="1"/>
          </p:cNvSpPr>
          <p:nvPr/>
        </p:nvSpPr>
        <p:spPr bwMode="auto">
          <a:xfrm>
            <a:off x="4957379" y="133314"/>
            <a:ext cx="411042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r"/>
            <a:r>
              <a:rPr lang="en-US" sz="3400" b="1" dirty="0" smtClean="0">
                <a:solidFill>
                  <a:srgbClr val="000005"/>
                </a:solidFill>
                <a:ea typeface="ＭＳ Ｐゴシック" charset="-128"/>
              </a:rPr>
              <a:t>| </a:t>
            </a:r>
            <a:r>
              <a:rPr lang="en-US" sz="3400" b="1" dirty="0" smtClean="0">
                <a:solidFill>
                  <a:srgbClr val="CC0000"/>
                </a:solidFill>
                <a:ea typeface="ＭＳ Ｐゴシック" charset="-128"/>
              </a:rPr>
              <a:t>2003</a:t>
            </a:r>
            <a:r>
              <a:rPr lang="tr-TR" sz="3400" b="1" dirty="0" smtClean="0">
                <a:solidFill>
                  <a:srgbClr val="CC0000"/>
                </a:solidFill>
                <a:ea typeface="ＭＳ Ｐゴシック" charset="-128"/>
              </a:rPr>
              <a:t> Nobel Ödülü</a:t>
            </a:r>
            <a:endParaRPr lang="en-US" sz="3000" b="1" dirty="0">
              <a:solidFill>
                <a:srgbClr val="0F116A"/>
              </a:solidFill>
              <a:ea typeface="ＭＳ Ｐゴシック" charset="-128"/>
            </a:endParaRPr>
          </a:p>
        </p:txBody>
      </p:sp>
      <p:sp>
        <p:nvSpPr>
          <p:cNvPr id="526342" name="Rectangle 6"/>
          <p:cNvSpPr>
            <a:spLocks noChangeArrowheads="1"/>
          </p:cNvSpPr>
          <p:nvPr/>
        </p:nvSpPr>
        <p:spPr bwMode="auto">
          <a:xfrm>
            <a:off x="4076700" y="5821363"/>
            <a:ext cx="18637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F116A"/>
                </a:solidFill>
              </a:rPr>
              <a:t>Peter Agre</a:t>
            </a:r>
          </a:p>
          <a:p>
            <a:r>
              <a:rPr lang="en-US" sz="2000" b="1">
                <a:solidFill>
                  <a:schemeClr val="tx2"/>
                </a:solidFill>
              </a:rPr>
              <a:t>John Hopkins</a:t>
            </a:r>
          </a:p>
        </p:txBody>
      </p:sp>
      <p:pic>
        <p:nvPicPr>
          <p:cNvPr id="52634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9238" y="2978150"/>
            <a:ext cx="1989137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6344" name="Rectangle 8"/>
          <p:cNvSpPr>
            <a:spLocks noChangeArrowheads="1"/>
          </p:cNvSpPr>
          <p:nvPr/>
        </p:nvSpPr>
        <p:spPr bwMode="auto">
          <a:xfrm>
            <a:off x="6111875" y="5821363"/>
            <a:ext cx="296227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F116A"/>
                </a:solidFill>
              </a:rPr>
              <a:t>Roderick MacKinnon</a:t>
            </a:r>
          </a:p>
          <a:p>
            <a:r>
              <a:rPr lang="en-US" sz="2000" b="1">
                <a:solidFill>
                  <a:schemeClr val="tx2"/>
                </a:solidFill>
              </a:rPr>
              <a:t>Rockefeller</a:t>
            </a:r>
            <a:endParaRPr lang="en-US">
              <a:latin typeface="Times" charset="0"/>
            </a:endParaRPr>
          </a:p>
        </p:txBody>
      </p:sp>
      <p:pic>
        <p:nvPicPr>
          <p:cNvPr id="52634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65500"/>
            <a:ext cx="381000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OZMOZ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Suyun çok yoğun olduğu ortamdan az yoğun olduğu ortama doğru yarı geçirgen zar üzerinden geçişine </a:t>
            </a:r>
            <a:r>
              <a:rPr lang="tr-TR" u="sng" dirty="0" err="1" smtClean="0"/>
              <a:t>ozmoz</a:t>
            </a:r>
            <a:r>
              <a:rPr lang="tr-TR" u="sng" dirty="0" smtClean="0"/>
              <a:t> </a:t>
            </a:r>
            <a:r>
              <a:rPr lang="tr-TR" dirty="0" smtClean="0"/>
              <a:t>denir.</a:t>
            </a:r>
          </a:p>
          <a:p>
            <a:endParaRPr lang="tr-TR" dirty="0"/>
          </a:p>
        </p:txBody>
      </p:sp>
      <p:sp>
        <p:nvSpPr>
          <p:cNvPr id="5" name="4 Akış Çizelgesi: Sıralı Erişimli Depolama"/>
          <p:cNvSpPr/>
          <p:nvPr/>
        </p:nvSpPr>
        <p:spPr>
          <a:xfrm>
            <a:off x="611560" y="3284984"/>
            <a:ext cx="3960440" cy="252028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Bir maddenin yoğunluğunu ne belirler?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645024"/>
            <a:ext cx="2813197" cy="305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Suyun Yoğunluğu</a:t>
            </a:r>
            <a:endParaRPr lang="tr-TR" dirty="0"/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919287" y="1709737"/>
            <a:ext cx="57626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Seçici Geçirgenlik</a:t>
            </a:r>
            <a:endParaRPr lang="en-US" dirty="0"/>
          </a:p>
        </p:txBody>
      </p:sp>
      <p:sp>
        <p:nvSpPr>
          <p:cNvPr id="4853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848600" cy="1606550"/>
          </a:xfrm>
          <a:noFill/>
        </p:spPr>
        <p:txBody>
          <a:bodyPr/>
          <a:lstStyle/>
          <a:p>
            <a:pPr>
              <a:buClrTx/>
            </a:pPr>
            <a:r>
              <a:rPr lang="tr-TR" sz="3000" dirty="0" smtClean="0"/>
              <a:t>Molekülün özelliğine göre hücrenin ihtiyaç duyduğu maddeleri içeri ve oluşan ürünleri dışarı taşıması </a:t>
            </a:r>
            <a:endParaRPr lang="en-US" sz="30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95600" y="4267200"/>
            <a:ext cx="3733800" cy="1447800"/>
            <a:chOff x="1584" y="2064"/>
            <a:chExt cx="2352" cy="912"/>
          </a:xfrm>
        </p:grpSpPr>
        <p:sp>
          <p:nvSpPr>
            <p:cNvPr id="485381" name="Oval 5"/>
            <p:cNvSpPr>
              <a:spLocks noChangeArrowheads="1"/>
            </p:cNvSpPr>
            <p:nvPr/>
          </p:nvSpPr>
          <p:spPr bwMode="auto">
            <a:xfrm rot="1773324">
              <a:off x="1584" y="2112"/>
              <a:ext cx="2352" cy="864"/>
            </a:xfrm>
            <a:prstGeom prst="ellipse">
              <a:avLst/>
            </a:prstGeom>
            <a:solidFill>
              <a:schemeClr val="hlink"/>
            </a:solidFill>
            <a:ln w="57150">
              <a:solidFill>
                <a:schemeClr val="tx2">
                  <a:alpha val="39999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85382" name="Oval 6"/>
            <p:cNvSpPr>
              <a:spLocks noChangeArrowheads="1"/>
            </p:cNvSpPr>
            <p:nvPr/>
          </p:nvSpPr>
          <p:spPr bwMode="auto">
            <a:xfrm>
              <a:off x="2256" y="2064"/>
              <a:ext cx="240" cy="240"/>
            </a:xfrm>
            <a:prstGeom prst="ellipse">
              <a:avLst/>
            </a:prstGeom>
            <a:solidFill>
              <a:srgbClr val="0F116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85383" name="AutoShape 7"/>
          <p:cNvSpPr>
            <a:spLocks noChangeArrowheads="1"/>
          </p:cNvSpPr>
          <p:nvPr/>
        </p:nvSpPr>
        <p:spPr bwMode="auto">
          <a:xfrm>
            <a:off x="3048000" y="4997450"/>
            <a:ext cx="1143000" cy="4572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1A941A"/>
          </a:solidFill>
          <a:ln w="9525">
            <a:solidFill>
              <a:srgbClr val="1A941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457200" y="3889554"/>
            <a:ext cx="2303836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600" b="1" dirty="0">
                <a:solidFill>
                  <a:srgbClr val="0F116A"/>
                </a:solidFill>
              </a:rPr>
              <a:t>  </a:t>
            </a:r>
            <a:r>
              <a:rPr lang="tr-TR" sz="2600" b="1" u="sng" dirty="0" smtClean="0">
                <a:solidFill>
                  <a:srgbClr val="1A941A"/>
                </a:solidFill>
              </a:rPr>
              <a:t>İçeri</a:t>
            </a:r>
            <a:endParaRPr lang="en-US" sz="2600" b="1" dirty="0">
              <a:solidFill>
                <a:srgbClr val="1A941A"/>
              </a:solidFill>
            </a:endParaRPr>
          </a:p>
          <a:p>
            <a:pPr algn="l"/>
            <a:r>
              <a:rPr lang="tr-TR" sz="2200" b="1" u="sng" dirty="0" smtClean="0">
                <a:solidFill>
                  <a:srgbClr val="CC0000"/>
                </a:solidFill>
              </a:rPr>
              <a:t>besin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tr-TR" sz="2200" b="1" dirty="0" smtClean="0">
                <a:solidFill>
                  <a:srgbClr val="0F116A"/>
                </a:solidFill>
              </a:rPr>
              <a:t>Karbonhidratlar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en-US" sz="2200" b="1" dirty="0" smtClean="0">
                <a:solidFill>
                  <a:srgbClr val="0F116A"/>
                </a:solidFill>
              </a:rPr>
              <a:t>protein</a:t>
            </a:r>
            <a:r>
              <a:rPr lang="tr-TR" sz="2200" b="1" dirty="0" err="1" smtClean="0">
                <a:solidFill>
                  <a:srgbClr val="0F116A"/>
                </a:solidFill>
              </a:rPr>
              <a:t>ler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en-US" sz="2200" b="1" dirty="0">
                <a:solidFill>
                  <a:srgbClr val="0F116A"/>
                </a:solidFill>
              </a:rPr>
              <a:t>amino </a:t>
            </a:r>
            <a:r>
              <a:rPr lang="tr-TR" sz="2200" b="1" dirty="0" smtClean="0">
                <a:solidFill>
                  <a:srgbClr val="0F116A"/>
                </a:solidFill>
              </a:rPr>
              <a:t>asitler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en-US" sz="2200" b="1" dirty="0" smtClean="0">
                <a:solidFill>
                  <a:srgbClr val="0F116A"/>
                </a:solidFill>
              </a:rPr>
              <a:t>lipid</a:t>
            </a:r>
            <a:r>
              <a:rPr lang="tr-TR" sz="2200" b="1" dirty="0" err="1" smtClean="0">
                <a:solidFill>
                  <a:srgbClr val="0F116A"/>
                </a:solidFill>
              </a:rPr>
              <a:t>ler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tr-TR" sz="2200" b="1" dirty="0" smtClean="0">
                <a:solidFill>
                  <a:srgbClr val="0F116A"/>
                </a:solidFill>
              </a:rPr>
              <a:t>tuzlar</a:t>
            </a:r>
            <a:r>
              <a:rPr lang="en-US" sz="2200" b="1" dirty="0" smtClean="0">
                <a:solidFill>
                  <a:srgbClr val="0F116A"/>
                </a:solidFill>
              </a:rPr>
              <a:t>, </a:t>
            </a:r>
            <a:r>
              <a:rPr lang="en-US" sz="2200" b="1" dirty="0">
                <a:solidFill>
                  <a:srgbClr val="0F116A"/>
                </a:solidFill>
              </a:rPr>
              <a:t>O</a:t>
            </a:r>
            <a:r>
              <a:rPr lang="en-US" sz="2200" b="1" baseline="-25000" dirty="0">
                <a:solidFill>
                  <a:srgbClr val="0F116A"/>
                </a:solidFill>
              </a:rPr>
              <a:t>2</a:t>
            </a:r>
            <a:r>
              <a:rPr lang="en-US" sz="2200" b="1" dirty="0">
                <a:solidFill>
                  <a:srgbClr val="0F116A"/>
                </a:solidFill>
              </a:rPr>
              <a:t>,</a:t>
            </a:r>
            <a:r>
              <a:rPr lang="en-US" sz="2200" b="1" baseline="-25000" dirty="0">
                <a:solidFill>
                  <a:srgbClr val="0F116A"/>
                </a:solidFill>
              </a:rPr>
              <a:t> </a:t>
            </a:r>
            <a:r>
              <a:rPr lang="en-US" sz="2200" b="1" dirty="0">
                <a:solidFill>
                  <a:srgbClr val="0F116A"/>
                </a:solidFill>
              </a:rPr>
              <a:t>H</a:t>
            </a:r>
            <a:r>
              <a:rPr lang="en-US" sz="2200" b="1" baseline="-25000" dirty="0">
                <a:solidFill>
                  <a:srgbClr val="0F116A"/>
                </a:solidFill>
              </a:rPr>
              <a:t>2</a:t>
            </a:r>
            <a:r>
              <a:rPr lang="en-US" sz="2200" b="1" dirty="0">
                <a:solidFill>
                  <a:srgbClr val="0F116A"/>
                </a:solidFill>
              </a:rPr>
              <a:t>O</a:t>
            </a:r>
          </a:p>
        </p:txBody>
      </p:sp>
      <p:sp>
        <p:nvSpPr>
          <p:cNvPr id="485385" name="Rectangle 9"/>
          <p:cNvSpPr>
            <a:spLocks noChangeArrowheads="1"/>
          </p:cNvSpPr>
          <p:nvPr/>
        </p:nvSpPr>
        <p:spPr bwMode="auto">
          <a:xfrm>
            <a:off x="7162800" y="3797479"/>
            <a:ext cx="1423788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tr-TR" sz="2600" b="1" u="sng" dirty="0" smtClean="0">
                <a:solidFill>
                  <a:srgbClr val="CC0000"/>
                </a:solidFill>
              </a:rPr>
              <a:t>Dışarı</a:t>
            </a:r>
            <a:endParaRPr lang="en-US" sz="2600" b="1" dirty="0">
              <a:solidFill>
                <a:srgbClr val="1A941A"/>
              </a:solidFill>
            </a:endParaRPr>
          </a:p>
          <a:p>
            <a:pPr algn="l"/>
            <a:r>
              <a:rPr lang="tr-TR" sz="2200" b="1" u="sng" dirty="0" smtClean="0">
                <a:solidFill>
                  <a:srgbClr val="CC0000"/>
                </a:solidFill>
              </a:rPr>
              <a:t>Atıklar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tr-TR" sz="2200" b="1" dirty="0" smtClean="0">
                <a:solidFill>
                  <a:srgbClr val="0F116A"/>
                </a:solidFill>
              </a:rPr>
              <a:t>amonyak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tr-TR" sz="2200" b="1" dirty="0" smtClean="0">
                <a:solidFill>
                  <a:srgbClr val="0F116A"/>
                </a:solidFill>
              </a:rPr>
              <a:t>tuzlar</a:t>
            </a:r>
            <a:endParaRPr lang="en-US" sz="2200" b="1" dirty="0">
              <a:solidFill>
                <a:srgbClr val="0F116A"/>
              </a:solidFill>
            </a:endParaRPr>
          </a:p>
          <a:p>
            <a:pPr algn="l"/>
            <a:r>
              <a:rPr lang="en-US" sz="2200" b="1" dirty="0">
                <a:solidFill>
                  <a:srgbClr val="0F116A"/>
                </a:solidFill>
              </a:rPr>
              <a:t>CO</a:t>
            </a:r>
            <a:r>
              <a:rPr lang="en-US" sz="2200" b="1" baseline="-25000" dirty="0">
                <a:solidFill>
                  <a:srgbClr val="0F116A"/>
                </a:solidFill>
              </a:rPr>
              <a:t>2</a:t>
            </a:r>
          </a:p>
          <a:p>
            <a:pPr algn="l"/>
            <a:r>
              <a:rPr lang="en-US" sz="2200" b="1" dirty="0">
                <a:solidFill>
                  <a:srgbClr val="0F116A"/>
                </a:solidFill>
              </a:rPr>
              <a:t>H</a:t>
            </a:r>
            <a:r>
              <a:rPr lang="en-US" sz="2200" b="1" baseline="-25000" dirty="0">
                <a:solidFill>
                  <a:srgbClr val="0F116A"/>
                </a:solidFill>
              </a:rPr>
              <a:t>2</a:t>
            </a:r>
            <a:r>
              <a:rPr lang="en-US" sz="2200" b="1" dirty="0">
                <a:solidFill>
                  <a:srgbClr val="0F116A"/>
                </a:solidFill>
              </a:rPr>
              <a:t>O </a:t>
            </a:r>
          </a:p>
          <a:p>
            <a:pPr algn="l"/>
            <a:r>
              <a:rPr lang="tr-TR" sz="2200" b="1" dirty="0" smtClean="0">
                <a:solidFill>
                  <a:srgbClr val="0F116A"/>
                </a:solidFill>
              </a:rPr>
              <a:t>ürünler</a:t>
            </a:r>
            <a:endParaRPr lang="en-US" sz="2200" b="1" dirty="0">
              <a:solidFill>
                <a:srgbClr val="0F116A"/>
              </a:solidFill>
            </a:endParaRPr>
          </a:p>
        </p:txBody>
      </p:sp>
      <p:sp>
        <p:nvSpPr>
          <p:cNvPr id="485386" name="AutoShape 10"/>
          <p:cNvSpPr>
            <a:spLocks noChangeArrowheads="1"/>
          </p:cNvSpPr>
          <p:nvPr/>
        </p:nvSpPr>
        <p:spPr bwMode="auto">
          <a:xfrm>
            <a:off x="5715000" y="4997450"/>
            <a:ext cx="1143000" cy="4572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85387" name="Rectangle 11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b="1">
                <a:solidFill>
                  <a:srgbClr val="CC0000"/>
                </a:solidFill>
              </a:rPr>
              <a:t>cell needs materials </a:t>
            </a:r>
            <a:r>
              <a:rPr lang="en-US" b="1" u="sng">
                <a:solidFill>
                  <a:srgbClr val="CC0000"/>
                </a:solidFill>
              </a:rPr>
              <a:t>in</a:t>
            </a:r>
            <a:r>
              <a:rPr lang="en-US" b="1">
                <a:solidFill>
                  <a:srgbClr val="CC0000"/>
                </a:solidFill>
              </a:rPr>
              <a:t> &amp; products or waste </a:t>
            </a:r>
            <a:r>
              <a:rPr lang="en-US" b="1" u="sng">
                <a:solidFill>
                  <a:srgbClr val="CC0000"/>
                </a:solidFill>
              </a:rPr>
              <a:t>out</a:t>
            </a:r>
          </a:p>
        </p:txBody>
      </p:sp>
      <p:sp>
        <p:nvSpPr>
          <p:cNvPr id="485388" name="Rectangle 12"/>
          <p:cNvSpPr>
            <a:spLocks noChangeArrowheads="1"/>
          </p:cNvSpPr>
          <p:nvPr/>
        </p:nvSpPr>
        <p:spPr bwMode="auto">
          <a:xfrm>
            <a:off x="3276600" y="5300504"/>
            <a:ext cx="9653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600" b="1" dirty="0">
                <a:solidFill>
                  <a:srgbClr val="0F116A"/>
                </a:solidFill>
              </a:rPr>
              <a:t> </a:t>
            </a:r>
            <a:r>
              <a:rPr lang="tr-TR" sz="2600" b="1" u="sng" dirty="0" smtClean="0">
                <a:solidFill>
                  <a:srgbClr val="1A941A"/>
                </a:solidFill>
              </a:rPr>
              <a:t>İçeri</a:t>
            </a:r>
            <a:endParaRPr lang="en-US" sz="2600" b="1" u="sng" dirty="0">
              <a:solidFill>
                <a:srgbClr val="1A941A"/>
              </a:solidFill>
            </a:endParaRPr>
          </a:p>
        </p:txBody>
      </p:sp>
      <p:sp>
        <p:nvSpPr>
          <p:cNvPr id="485389" name="Rectangle 13"/>
          <p:cNvSpPr>
            <a:spLocks noChangeArrowheads="1"/>
          </p:cNvSpPr>
          <p:nvPr/>
        </p:nvSpPr>
        <p:spPr bwMode="auto">
          <a:xfrm>
            <a:off x="5867400" y="4538504"/>
            <a:ext cx="111280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tr-TR" sz="2600" b="1" u="sng" dirty="0" smtClean="0">
                <a:solidFill>
                  <a:srgbClr val="CC0000"/>
                </a:solidFill>
              </a:rPr>
              <a:t>Dışarı</a:t>
            </a:r>
            <a:endParaRPr lang="en-US" sz="2600" b="1" u="sng" dirty="0">
              <a:solidFill>
                <a:srgbClr val="CC0000"/>
              </a:solidFill>
            </a:endParaRPr>
          </a:p>
        </p:txBody>
      </p:sp>
      <p:sp>
        <p:nvSpPr>
          <p:cNvPr id="485390" name="Rectangle 14"/>
          <p:cNvSpPr>
            <a:spLocks noChangeArrowheads="1"/>
          </p:cNvSpPr>
          <p:nvPr/>
        </p:nvSpPr>
        <p:spPr bwMode="auto">
          <a:xfrm>
            <a:off x="1401763" y="3066892"/>
            <a:ext cx="5825634" cy="492443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spcBef>
                <a:spcPct val="20000"/>
              </a:spcBef>
              <a:buSzPct val="120000"/>
            </a:pPr>
            <a:r>
              <a:rPr lang="tr-TR" sz="2600" b="1" dirty="0" smtClean="0">
                <a:solidFill>
                  <a:srgbClr val="CC0000"/>
                </a:solidFill>
              </a:rPr>
              <a:t>Hücre zarı geçirgen olmayabilir mi?</a:t>
            </a:r>
            <a:endParaRPr lang="en-US" sz="3000" b="1" dirty="0">
              <a:solidFill>
                <a:srgbClr val="0F116A"/>
              </a:solidFill>
            </a:endParaRPr>
          </a:p>
        </p:txBody>
      </p:sp>
      <p:sp>
        <p:nvSpPr>
          <p:cNvPr id="485391" name="Rectangle 15"/>
          <p:cNvSpPr>
            <a:spLocks noChangeArrowheads="1"/>
          </p:cNvSpPr>
          <p:nvPr/>
        </p:nvSpPr>
        <p:spPr bwMode="auto">
          <a:xfrm>
            <a:off x="7589838" y="3026589"/>
            <a:ext cx="147341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tr-TR" sz="3000" b="1" u="sng" dirty="0" smtClean="0">
                <a:solidFill>
                  <a:srgbClr val="008000"/>
                </a:solidFill>
              </a:rPr>
              <a:t>HAYIR</a:t>
            </a:r>
            <a:r>
              <a:rPr lang="en-US" sz="3000" b="1" u="sng" dirty="0" smtClean="0">
                <a:solidFill>
                  <a:srgbClr val="008000"/>
                </a:solidFill>
              </a:rPr>
              <a:t>!</a:t>
            </a:r>
            <a:endParaRPr lang="en-US" sz="3000" b="1" u="sng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53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5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ri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5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5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5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5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5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5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5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5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5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5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5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5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5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5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5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5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5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5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85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5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5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5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5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85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85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5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85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85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85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85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3" grpId="0" animBg="1"/>
      <p:bldP spid="485384" grpId="0" build="p" autoUpdateAnimBg="0"/>
      <p:bldP spid="485385" grpId="0" build="p" autoUpdateAnimBg="0"/>
      <p:bldP spid="485386" grpId="0" animBg="1"/>
      <p:bldP spid="485387" grpId="0" animBg="1" autoUpdateAnimBg="0"/>
      <p:bldP spid="485388" grpId="0"/>
      <p:bldP spid="485389" grpId="0"/>
      <p:bldP spid="485390" grpId="0" animBg="1" autoUpdateAnimBg="0"/>
      <p:bldP spid="485391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Suyun Yoğunluğu</a:t>
            </a:r>
            <a:endParaRPr lang="en-US" dirty="0"/>
          </a:p>
        </p:txBody>
      </p:sp>
      <p:sp>
        <p:nvSpPr>
          <p:cNvPr id="5140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848600" cy="289718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u="sng" dirty="0" smtClean="0">
                <a:solidFill>
                  <a:srgbClr val="CC0000"/>
                </a:solidFill>
              </a:rPr>
              <a:t>H</a:t>
            </a:r>
            <a:r>
              <a:rPr lang="tr-TR" u="sng" dirty="0" err="1" smtClean="0">
                <a:solidFill>
                  <a:srgbClr val="CC0000"/>
                </a:solidFill>
              </a:rPr>
              <a:t>ipertonik</a:t>
            </a:r>
            <a:r>
              <a:rPr lang="en-US" dirty="0" smtClean="0"/>
              <a:t> – </a:t>
            </a:r>
            <a:r>
              <a:rPr lang="tr-TR" dirty="0" smtClean="0"/>
              <a:t>çözünen madde çok</a:t>
            </a:r>
            <a:r>
              <a:rPr lang="en-US" dirty="0" smtClean="0"/>
              <a:t>, </a:t>
            </a:r>
            <a:r>
              <a:rPr lang="tr-TR" dirty="0" smtClean="0"/>
              <a:t>az su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u="sng" dirty="0" smtClean="0">
                <a:solidFill>
                  <a:srgbClr val="CC0000"/>
                </a:solidFill>
              </a:rPr>
              <a:t>H</a:t>
            </a:r>
            <a:r>
              <a:rPr lang="tr-TR" u="sng" dirty="0" err="1" smtClean="0">
                <a:solidFill>
                  <a:srgbClr val="CC0000"/>
                </a:solidFill>
              </a:rPr>
              <a:t>ipotonik</a:t>
            </a:r>
            <a:r>
              <a:rPr lang="en-US" dirty="0" smtClean="0"/>
              <a:t> – </a:t>
            </a:r>
            <a:r>
              <a:rPr lang="tr-TR" dirty="0" smtClean="0"/>
              <a:t>çözünen madde az</a:t>
            </a:r>
            <a:r>
              <a:rPr lang="en-US" dirty="0" smtClean="0"/>
              <a:t>, </a:t>
            </a:r>
            <a:r>
              <a:rPr lang="tr-TR" dirty="0" smtClean="0"/>
              <a:t>çok su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tr-TR" u="sng" dirty="0" err="1" smtClean="0">
                <a:solidFill>
                  <a:srgbClr val="CC0000"/>
                </a:solidFill>
              </a:rPr>
              <a:t>İzotonik</a:t>
            </a:r>
            <a:r>
              <a:rPr lang="en-US" dirty="0" smtClean="0"/>
              <a:t> – </a:t>
            </a:r>
            <a:r>
              <a:rPr lang="tr-TR" dirty="0" smtClean="0"/>
              <a:t>çözünen madde ve su miktarı eşit.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08188" y="4356100"/>
            <a:ext cx="5181600" cy="1905000"/>
            <a:chOff x="1440" y="2592"/>
            <a:chExt cx="3264" cy="1200"/>
          </a:xfrm>
        </p:grpSpPr>
        <p:sp>
          <p:nvSpPr>
            <p:cNvPr id="514053" name="Rectangle 5"/>
            <p:cNvSpPr>
              <a:spLocks noChangeArrowheads="1"/>
            </p:cNvSpPr>
            <p:nvPr/>
          </p:nvSpPr>
          <p:spPr bwMode="auto">
            <a:xfrm>
              <a:off x="1440" y="2640"/>
              <a:ext cx="3264" cy="1104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54" name="Line 6"/>
            <p:cNvSpPr>
              <a:spLocks noChangeShapeType="1"/>
            </p:cNvSpPr>
            <p:nvPr/>
          </p:nvSpPr>
          <p:spPr bwMode="auto">
            <a:xfrm>
              <a:off x="3072" y="2592"/>
              <a:ext cx="0" cy="1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55" name="Text Box 7"/>
            <p:cNvSpPr txBox="1">
              <a:spLocks noChangeArrowheads="1"/>
            </p:cNvSpPr>
            <p:nvPr/>
          </p:nvSpPr>
          <p:spPr bwMode="auto">
            <a:xfrm>
              <a:off x="1679" y="3456"/>
              <a:ext cx="10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b="1">
                  <a:solidFill>
                    <a:srgbClr val="660000"/>
                  </a:solidFill>
                </a:rPr>
                <a:t>hypotonic</a:t>
              </a:r>
            </a:p>
          </p:txBody>
        </p:sp>
        <p:sp>
          <p:nvSpPr>
            <p:cNvPr id="514056" name="Text Box 8"/>
            <p:cNvSpPr txBox="1">
              <a:spLocks noChangeArrowheads="1"/>
            </p:cNvSpPr>
            <p:nvPr/>
          </p:nvSpPr>
          <p:spPr bwMode="auto">
            <a:xfrm>
              <a:off x="3376" y="3456"/>
              <a:ext cx="109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b="1">
                  <a:solidFill>
                    <a:srgbClr val="660000"/>
                  </a:solidFill>
                </a:rPr>
                <a:t>hypertonic</a:t>
              </a:r>
            </a:p>
          </p:txBody>
        </p:sp>
        <p:sp>
          <p:nvSpPr>
            <p:cNvPr id="514057" name="Oval 9"/>
            <p:cNvSpPr>
              <a:spLocks noChangeArrowheads="1"/>
            </p:cNvSpPr>
            <p:nvPr/>
          </p:nvSpPr>
          <p:spPr bwMode="auto">
            <a:xfrm>
              <a:off x="1584" y="278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58" name="Oval 10"/>
            <p:cNvSpPr>
              <a:spLocks noChangeArrowheads="1"/>
            </p:cNvSpPr>
            <p:nvPr/>
          </p:nvSpPr>
          <p:spPr bwMode="auto">
            <a:xfrm>
              <a:off x="2112" y="2832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59" name="Oval 11"/>
            <p:cNvSpPr>
              <a:spLocks noChangeArrowheads="1"/>
            </p:cNvSpPr>
            <p:nvPr/>
          </p:nvSpPr>
          <p:spPr bwMode="auto">
            <a:xfrm>
              <a:off x="1680" y="3168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0" name="Oval 12"/>
            <p:cNvSpPr>
              <a:spLocks noChangeArrowheads="1"/>
            </p:cNvSpPr>
            <p:nvPr/>
          </p:nvSpPr>
          <p:spPr bwMode="auto">
            <a:xfrm>
              <a:off x="2208" y="3168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1" name="Oval 13"/>
            <p:cNvSpPr>
              <a:spLocks noChangeArrowheads="1"/>
            </p:cNvSpPr>
            <p:nvPr/>
          </p:nvSpPr>
          <p:spPr bwMode="auto">
            <a:xfrm>
              <a:off x="2640" y="326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2" name="Oval 14"/>
            <p:cNvSpPr>
              <a:spLocks noChangeArrowheads="1"/>
            </p:cNvSpPr>
            <p:nvPr/>
          </p:nvSpPr>
          <p:spPr bwMode="auto">
            <a:xfrm>
              <a:off x="3264" y="278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3" name="Oval 15"/>
            <p:cNvSpPr>
              <a:spLocks noChangeArrowheads="1"/>
            </p:cNvSpPr>
            <p:nvPr/>
          </p:nvSpPr>
          <p:spPr bwMode="auto">
            <a:xfrm>
              <a:off x="3648" y="278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4" name="Oval 16"/>
            <p:cNvSpPr>
              <a:spLocks noChangeArrowheads="1"/>
            </p:cNvSpPr>
            <p:nvPr/>
          </p:nvSpPr>
          <p:spPr bwMode="auto">
            <a:xfrm>
              <a:off x="3408" y="2928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5" name="Oval 17"/>
            <p:cNvSpPr>
              <a:spLocks noChangeArrowheads="1"/>
            </p:cNvSpPr>
            <p:nvPr/>
          </p:nvSpPr>
          <p:spPr bwMode="auto">
            <a:xfrm>
              <a:off x="3792" y="3120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6" name="Oval 18"/>
            <p:cNvSpPr>
              <a:spLocks noChangeArrowheads="1"/>
            </p:cNvSpPr>
            <p:nvPr/>
          </p:nvSpPr>
          <p:spPr bwMode="auto">
            <a:xfrm>
              <a:off x="3888" y="2928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7" name="Oval 19"/>
            <p:cNvSpPr>
              <a:spLocks noChangeArrowheads="1"/>
            </p:cNvSpPr>
            <p:nvPr/>
          </p:nvSpPr>
          <p:spPr bwMode="auto">
            <a:xfrm>
              <a:off x="3600" y="3072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8" name="Oval 20"/>
            <p:cNvSpPr>
              <a:spLocks noChangeArrowheads="1"/>
            </p:cNvSpPr>
            <p:nvPr/>
          </p:nvSpPr>
          <p:spPr bwMode="auto">
            <a:xfrm>
              <a:off x="3360" y="3216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69" name="Oval 21"/>
            <p:cNvSpPr>
              <a:spLocks noChangeArrowheads="1"/>
            </p:cNvSpPr>
            <p:nvPr/>
          </p:nvSpPr>
          <p:spPr bwMode="auto">
            <a:xfrm>
              <a:off x="3648" y="326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0" name="Oval 22"/>
            <p:cNvSpPr>
              <a:spLocks noChangeArrowheads="1"/>
            </p:cNvSpPr>
            <p:nvPr/>
          </p:nvSpPr>
          <p:spPr bwMode="auto">
            <a:xfrm>
              <a:off x="4032" y="326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1" name="Oval 23"/>
            <p:cNvSpPr>
              <a:spLocks noChangeArrowheads="1"/>
            </p:cNvSpPr>
            <p:nvPr/>
          </p:nvSpPr>
          <p:spPr bwMode="auto">
            <a:xfrm>
              <a:off x="4128" y="3072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2" name="Oval 24"/>
            <p:cNvSpPr>
              <a:spLocks noChangeArrowheads="1"/>
            </p:cNvSpPr>
            <p:nvPr/>
          </p:nvSpPr>
          <p:spPr bwMode="auto">
            <a:xfrm>
              <a:off x="4080" y="2736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3" name="Oval 25"/>
            <p:cNvSpPr>
              <a:spLocks noChangeArrowheads="1"/>
            </p:cNvSpPr>
            <p:nvPr/>
          </p:nvSpPr>
          <p:spPr bwMode="auto">
            <a:xfrm>
              <a:off x="4320" y="2832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4" name="Oval 26"/>
            <p:cNvSpPr>
              <a:spLocks noChangeArrowheads="1"/>
            </p:cNvSpPr>
            <p:nvPr/>
          </p:nvSpPr>
          <p:spPr bwMode="auto">
            <a:xfrm>
              <a:off x="4416" y="3120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5" name="Oval 27"/>
            <p:cNvSpPr>
              <a:spLocks noChangeArrowheads="1"/>
            </p:cNvSpPr>
            <p:nvPr/>
          </p:nvSpPr>
          <p:spPr bwMode="auto">
            <a:xfrm>
              <a:off x="4416" y="3312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6" name="Oval 28"/>
            <p:cNvSpPr>
              <a:spLocks noChangeArrowheads="1"/>
            </p:cNvSpPr>
            <p:nvPr/>
          </p:nvSpPr>
          <p:spPr bwMode="auto">
            <a:xfrm>
              <a:off x="4512" y="278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14077" name="Oval 29"/>
            <p:cNvSpPr>
              <a:spLocks noChangeArrowheads="1"/>
            </p:cNvSpPr>
            <p:nvPr/>
          </p:nvSpPr>
          <p:spPr bwMode="auto">
            <a:xfrm>
              <a:off x="2688" y="2784"/>
              <a:ext cx="96" cy="96"/>
            </a:xfrm>
            <a:prstGeom prst="ellipse">
              <a:avLst/>
            </a:prstGeom>
            <a:solidFill>
              <a:srgbClr val="FFEA18"/>
            </a:solidFill>
            <a:ln w="9525">
              <a:solidFill>
                <a:srgbClr val="FFEA1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14078" name="AutoShape 30"/>
          <p:cNvSpPr>
            <a:spLocks noChangeArrowheads="1"/>
          </p:cNvSpPr>
          <p:nvPr/>
        </p:nvSpPr>
        <p:spPr bwMode="auto">
          <a:xfrm>
            <a:off x="3913188" y="5041900"/>
            <a:ext cx="1447800" cy="533400"/>
          </a:xfrm>
          <a:prstGeom prst="rightArrow">
            <a:avLst>
              <a:gd name="adj1" fmla="val 50000"/>
              <a:gd name="adj2" fmla="val 67857"/>
            </a:avLst>
          </a:prstGeom>
          <a:solidFill>
            <a:srgbClr val="0F11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water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14080" name="Text Box 32"/>
          <p:cNvSpPr txBox="1">
            <a:spLocks noChangeArrowheads="1"/>
          </p:cNvSpPr>
          <p:nvPr/>
        </p:nvSpPr>
        <p:spPr bwMode="auto">
          <a:xfrm>
            <a:off x="2860675" y="6184900"/>
            <a:ext cx="3503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u="sng">
                <a:solidFill>
                  <a:srgbClr val="CC0000"/>
                </a:solidFill>
              </a:rPr>
              <a:t>net</a:t>
            </a:r>
            <a:r>
              <a:rPr lang="en-US" b="1">
                <a:solidFill>
                  <a:srgbClr val="0F116A"/>
                </a:solidFill>
              </a:rPr>
              <a:t> movement of water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40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51" grpId="0" build="p" autoUpdateAnimBg="0"/>
      <p:bldP spid="51407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Text Box 2"/>
          <p:cNvSpPr txBox="1">
            <a:spLocks noChangeArrowheads="1"/>
          </p:cNvSpPr>
          <p:nvPr/>
        </p:nvSpPr>
        <p:spPr bwMode="auto">
          <a:xfrm>
            <a:off x="1535113" y="6388100"/>
            <a:ext cx="1843087" cy="3968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C0000"/>
                </a:solidFill>
              </a:rPr>
              <a:t>freshwater</a:t>
            </a:r>
            <a:endParaRPr lang="en-US" sz="2800">
              <a:solidFill>
                <a:srgbClr val="CC0000"/>
              </a:solidFill>
            </a:endParaRPr>
          </a:p>
        </p:txBody>
      </p:sp>
      <p:sp>
        <p:nvSpPr>
          <p:cNvPr id="516099" name="Text Box 3"/>
          <p:cNvSpPr txBox="1">
            <a:spLocks noChangeArrowheads="1"/>
          </p:cNvSpPr>
          <p:nvPr/>
        </p:nvSpPr>
        <p:spPr bwMode="auto">
          <a:xfrm>
            <a:off x="3479800" y="6388100"/>
            <a:ext cx="1868488" cy="3968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C0000"/>
                </a:solidFill>
              </a:rPr>
              <a:t>balanced</a:t>
            </a:r>
            <a:endParaRPr lang="en-US" sz="2800">
              <a:solidFill>
                <a:srgbClr val="CC0000"/>
              </a:solidFill>
            </a:endParaRPr>
          </a:p>
        </p:txBody>
      </p:sp>
      <p:sp>
        <p:nvSpPr>
          <p:cNvPr id="516100" name="Text Box 4"/>
          <p:cNvSpPr txBox="1">
            <a:spLocks noChangeArrowheads="1"/>
          </p:cNvSpPr>
          <p:nvPr/>
        </p:nvSpPr>
        <p:spPr bwMode="auto">
          <a:xfrm>
            <a:off x="5468938" y="6388100"/>
            <a:ext cx="1868487" cy="3968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C0000"/>
                </a:solidFill>
              </a:rPr>
              <a:t>saltwater</a:t>
            </a:r>
            <a:endParaRPr lang="en-US" sz="2800">
              <a:solidFill>
                <a:srgbClr val="CC0000"/>
              </a:solidFill>
            </a:endParaRPr>
          </a:p>
        </p:txBody>
      </p:sp>
      <p:sp>
        <p:nvSpPr>
          <p:cNvPr id="5161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Hücrenin Su Dengesi</a:t>
            </a:r>
            <a:endParaRPr lang="en-US" dirty="0"/>
          </a:p>
        </p:txBody>
      </p:sp>
      <p:sp>
        <p:nvSpPr>
          <p:cNvPr id="516102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772400" cy="1158875"/>
          </a:xfrm>
        </p:spPr>
        <p:txBody>
          <a:bodyPr/>
          <a:lstStyle/>
          <a:p>
            <a:r>
              <a:rPr lang="tr-TR" dirty="0" smtClean="0"/>
              <a:t>Hücrenin yaşamı alınan ve verilen suyun dengesine bağlıdır.</a:t>
            </a:r>
            <a:endParaRPr lang="en-US" dirty="0"/>
          </a:p>
        </p:txBody>
      </p:sp>
      <p:pic>
        <p:nvPicPr>
          <p:cNvPr id="516103" name="Picture 7"/>
          <p:cNvPicPr>
            <a:picLocks noChangeAspect="1" noChangeArrowheads="1"/>
          </p:cNvPicPr>
          <p:nvPr/>
        </p:nvPicPr>
        <p:blipFill>
          <a:blip r:embed="rId4" cstate="print"/>
          <a:srcRect b="4788"/>
          <a:stretch>
            <a:fillRect/>
          </a:stretch>
        </p:blipFill>
        <p:spPr bwMode="auto">
          <a:xfrm>
            <a:off x="1447800" y="2379663"/>
            <a:ext cx="6894513" cy="4021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6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6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098" grpId="0" animBg="1" autoUpdateAnimBg="0"/>
      <p:bldP spid="516099" grpId="0" animBg="1" autoUpdateAnimBg="0"/>
      <p:bldP spid="516100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194" name="Picture 2"/>
          <p:cNvPicPr>
            <a:picLocks noChangeAspect="1" noChangeArrowheads="1"/>
          </p:cNvPicPr>
          <p:nvPr/>
        </p:nvPicPr>
        <p:blipFill>
          <a:blip r:embed="rId5" cstate="print"/>
          <a:srcRect r="71100" b="4849"/>
          <a:stretch>
            <a:fillRect/>
          </a:stretch>
        </p:blipFill>
        <p:spPr bwMode="auto">
          <a:xfrm>
            <a:off x="6743700" y="1498600"/>
            <a:ext cx="2387600" cy="481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0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 Dengesini Sağlama (</a:t>
            </a:r>
            <a:r>
              <a:rPr lang="tr-TR" dirty="0" err="1" smtClean="0"/>
              <a:t>Hipotonik</a:t>
            </a:r>
            <a:r>
              <a:rPr lang="tr-TR" dirty="0" smtClean="0"/>
              <a:t>)</a:t>
            </a:r>
            <a:endParaRPr lang="en-US" dirty="0"/>
          </a:p>
        </p:txBody>
      </p:sp>
      <p:sp>
        <p:nvSpPr>
          <p:cNvPr id="520196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6248400" cy="5300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H</a:t>
            </a:r>
            <a:r>
              <a:rPr lang="tr-TR" dirty="0" err="1" smtClean="0"/>
              <a:t>ipotonik</a:t>
            </a:r>
            <a:endParaRPr lang="en-US" sz="2600" dirty="0"/>
          </a:p>
          <a:p>
            <a:pPr lvl="1"/>
            <a:r>
              <a:rPr lang="tr-TR" sz="2600" dirty="0" smtClean="0"/>
              <a:t>Tatlı sudaki tek hücreli canlı</a:t>
            </a:r>
            <a:endParaRPr lang="en-US" sz="2400" dirty="0"/>
          </a:p>
          <a:p>
            <a:pPr marL="1085850" lvl="2">
              <a:lnSpc>
                <a:spcPct val="110000"/>
              </a:lnSpc>
            </a:pPr>
            <a:r>
              <a:rPr lang="tr-TR" u="sng" dirty="0" smtClean="0">
                <a:solidFill>
                  <a:srgbClr val="000000"/>
                </a:solidFill>
              </a:rPr>
              <a:t>örnek</a:t>
            </a:r>
            <a:r>
              <a:rPr lang="en-US" dirty="0" smtClean="0"/>
              <a:t>: </a:t>
            </a:r>
            <a:r>
              <a:rPr lang="en-US" i="1" u="sng" dirty="0">
                <a:solidFill>
                  <a:srgbClr val="CC0000"/>
                </a:solidFill>
              </a:rPr>
              <a:t>Paramecium</a:t>
            </a:r>
            <a:r>
              <a:rPr lang="en-US" dirty="0"/>
              <a:t> </a:t>
            </a:r>
          </a:p>
          <a:p>
            <a:pPr marL="1085850" lvl="2">
              <a:lnSpc>
                <a:spcPct val="110000"/>
              </a:lnSpc>
            </a:pPr>
            <a:r>
              <a:rPr lang="tr-TR" u="sng" dirty="0" smtClean="0">
                <a:solidFill>
                  <a:srgbClr val="000000"/>
                </a:solidFill>
              </a:rPr>
              <a:t>sorun</a:t>
            </a:r>
            <a:r>
              <a:rPr lang="en-US" dirty="0" smtClean="0"/>
              <a:t>: </a:t>
            </a:r>
            <a:r>
              <a:rPr lang="tr-TR" u="sng" dirty="0" smtClean="0">
                <a:solidFill>
                  <a:srgbClr val="CC0000"/>
                </a:solidFill>
              </a:rPr>
              <a:t>devamlı su alıyor</a:t>
            </a:r>
            <a:r>
              <a:rPr lang="en-US" dirty="0" smtClean="0"/>
              <a:t>, </a:t>
            </a:r>
            <a:r>
              <a:rPr lang="en-US" dirty="0"/>
              <a:t/>
            </a:r>
            <a:br>
              <a:rPr lang="en-US" dirty="0"/>
            </a:br>
            <a:r>
              <a:rPr lang="tr-TR" dirty="0" smtClean="0"/>
              <a:t>şişer ve patlayabilir</a:t>
            </a:r>
            <a:endParaRPr lang="en-US" dirty="0"/>
          </a:p>
          <a:p>
            <a:pPr marL="1428750" lvl="3">
              <a:lnSpc>
                <a:spcPct val="110000"/>
              </a:lnSpc>
            </a:pPr>
            <a:r>
              <a:rPr lang="tr-TR" dirty="0" smtClean="0"/>
              <a:t>Çünkü su devamlı hücre içine giriyor</a:t>
            </a:r>
            <a:endParaRPr lang="en-US" dirty="0"/>
          </a:p>
          <a:p>
            <a:pPr marL="1085850" lvl="2">
              <a:lnSpc>
                <a:spcPct val="110000"/>
              </a:lnSpc>
            </a:pPr>
            <a:r>
              <a:rPr lang="tr-TR" u="sng" dirty="0" smtClean="0">
                <a:solidFill>
                  <a:srgbClr val="000000"/>
                </a:solidFill>
              </a:rPr>
              <a:t>çözüm</a:t>
            </a:r>
            <a:r>
              <a:rPr lang="en-US" dirty="0" smtClean="0"/>
              <a:t>: </a:t>
            </a:r>
            <a:r>
              <a:rPr lang="tr-TR" u="sng" dirty="0" err="1" smtClean="0">
                <a:solidFill>
                  <a:srgbClr val="CC0000"/>
                </a:solidFill>
              </a:rPr>
              <a:t>kontraktil</a:t>
            </a:r>
            <a:r>
              <a:rPr lang="tr-TR" u="sng" dirty="0" smtClean="0">
                <a:solidFill>
                  <a:srgbClr val="CC0000"/>
                </a:solidFill>
              </a:rPr>
              <a:t> koful</a:t>
            </a:r>
            <a:endParaRPr lang="en-US" dirty="0"/>
          </a:p>
          <a:p>
            <a:pPr marL="1428750" lvl="3">
              <a:lnSpc>
                <a:spcPct val="110000"/>
              </a:lnSpc>
            </a:pPr>
            <a:r>
              <a:rPr lang="tr-TR" dirty="0" smtClean="0"/>
              <a:t>Suyu hücre dışına pompalar</a:t>
            </a:r>
            <a:endParaRPr lang="en-US" dirty="0"/>
          </a:p>
          <a:p>
            <a:pPr marL="1428750" lvl="3">
              <a:lnSpc>
                <a:spcPct val="110000"/>
              </a:lnSpc>
            </a:pPr>
            <a:r>
              <a:rPr lang="en-US" sz="1800" dirty="0" smtClean="0"/>
              <a:t>ATP</a:t>
            </a:r>
            <a:r>
              <a:rPr lang="tr-TR" sz="1800" dirty="0" smtClean="0"/>
              <a:t> harcar.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tr-TR" sz="2600" dirty="0" smtClean="0">
                <a:solidFill>
                  <a:srgbClr val="008000"/>
                </a:solidFill>
              </a:rPr>
              <a:t>Bitki hücreleri</a:t>
            </a:r>
            <a:endParaRPr lang="en-US" sz="2200" dirty="0"/>
          </a:p>
          <a:p>
            <a:pPr marL="1085850" lvl="2">
              <a:lnSpc>
                <a:spcPct val="90000"/>
              </a:lnSpc>
            </a:pPr>
            <a:r>
              <a:rPr lang="en-US" dirty="0" err="1" smtClean="0"/>
              <a:t>Tur</a:t>
            </a:r>
            <a:r>
              <a:rPr lang="tr-TR" dirty="0" err="1" smtClean="0"/>
              <a:t>gor</a:t>
            </a:r>
            <a:r>
              <a:rPr lang="tr-TR" dirty="0" smtClean="0"/>
              <a:t> halinde kalır.Çünkü hücre duvarı vardır.</a:t>
            </a:r>
            <a:endParaRPr lang="en-US" sz="2000" dirty="0"/>
          </a:p>
        </p:txBody>
      </p:sp>
      <p:sp>
        <p:nvSpPr>
          <p:cNvPr id="520199" name="Text Box 7"/>
          <p:cNvSpPr txBox="1">
            <a:spLocks noChangeArrowheads="1"/>
          </p:cNvSpPr>
          <p:nvPr/>
        </p:nvSpPr>
        <p:spPr bwMode="auto">
          <a:xfrm>
            <a:off x="6842125" y="6364288"/>
            <a:ext cx="2193925" cy="3968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ea typeface="ＭＳ Ｐゴシック" charset="-128"/>
              </a:rPr>
              <a:t>freshwater</a:t>
            </a:r>
            <a:endParaRPr lang="en-US" sz="2800">
              <a:ea typeface="ＭＳ Ｐゴシック" charset="-128"/>
            </a:endParaRPr>
          </a:p>
        </p:txBody>
      </p:sp>
      <p:sp>
        <p:nvSpPr>
          <p:cNvPr id="520201" name="AutoShape 9"/>
          <p:cNvSpPr>
            <a:spLocks noChangeArrowheads="1"/>
          </p:cNvSpPr>
          <p:nvPr/>
        </p:nvSpPr>
        <p:spPr bwMode="auto">
          <a:xfrm>
            <a:off x="393700" y="4359275"/>
            <a:ext cx="1295400" cy="1295400"/>
          </a:xfrm>
          <a:prstGeom prst="irregularSeal1">
            <a:avLst/>
          </a:prstGeom>
          <a:solidFill>
            <a:srgbClr val="ED001D"/>
          </a:solidFill>
          <a:ln w="38100">
            <a:solidFill>
              <a:srgbClr val="FF640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ATP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520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6" grpId="0" build="p" autoUpdateAnimBg="0"/>
      <p:bldP spid="520201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 Dengesini Sağlama (</a:t>
            </a:r>
            <a:r>
              <a:rPr lang="tr-TR" dirty="0" err="1" smtClean="0"/>
              <a:t>Hipertonik</a:t>
            </a:r>
            <a:r>
              <a:rPr lang="tr-TR" dirty="0" smtClean="0"/>
              <a:t>)</a:t>
            </a:r>
            <a:endParaRPr lang="en-US" dirty="0"/>
          </a:p>
        </p:txBody>
      </p:sp>
      <p:sp>
        <p:nvSpPr>
          <p:cNvPr id="524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5610225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H</a:t>
            </a:r>
            <a:r>
              <a:rPr lang="tr-TR" dirty="0" err="1" smtClean="0"/>
              <a:t>ipertonik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tr-TR" dirty="0" smtClean="0"/>
              <a:t>Tuzlu sudaki bir canlı</a:t>
            </a:r>
            <a:endParaRPr lang="en-US" dirty="0"/>
          </a:p>
          <a:p>
            <a:pPr marL="1085850" lvl="2"/>
            <a:r>
              <a:rPr lang="en-US" u="sng" dirty="0">
                <a:solidFill>
                  <a:srgbClr val="000000"/>
                </a:solidFill>
              </a:rPr>
              <a:t>example</a:t>
            </a:r>
            <a:r>
              <a:rPr lang="en-US" dirty="0"/>
              <a:t>: </a:t>
            </a:r>
            <a:r>
              <a:rPr lang="tr-TR" dirty="0" smtClean="0">
                <a:solidFill>
                  <a:srgbClr val="CC0000"/>
                </a:solidFill>
              </a:rPr>
              <a:t>balık</a:t>
            </a:r>
            <a:endParaRPr lang="en-US" dirty="0"/>
          </a:p>
          <a:p>
            <a:pPr marL="1085850" lvl="2"/>
            <a:r>
              <a:rPr lang="en-US" u="sng" dirty="0">
                <a:solidFill>
                  <a:srgbClr val="000000"/>
                </a:solidFill>
              </a:rPr>
              <a:t>problem</a:t>
            </a:r>
            <a:r>
              <a:rPr lang="en-US" dirty="0"/>
              <a:t>: </a:t>
            </a:r>
            <a:r>
              <a:rPr lang="tr-TR" u="sng" dirty="0" smtClean="0">
                <a:solidFill>
                  <a:srgbClr val="CC0000"/>
                </a:solidFill>
              </a:rPr>
              <a:t>su kaybeder ve ölür</a:t>
            </a:r>
            <a:endParaRPr lang="en-US" u="sng" dirty="0">
              <a:solidFill>
                <a:srgbClr val="000000"/>
              </a:solidFill>
            </a:endParaRPr>
          </a:p>
          <a:p>
            <a:pPr marL="1085850" lvl="2"/>
            <a:r>
              <a:rPr lang="en-US" u="sng" dirty="0">
                <a:solidFill>
                  <a:srgbClr val="000000"/>
                </a:solidFill>
              </a:rPr>
              <a:t>solution</a:t>
            </a:r>
            <a:r>
              <a:rPr lang="en-US" dirty="0"/>
              <a:t>: </a:t>
            </a:r>
            <a:r>
              <a:rPr lang="tr-TR" dirty="0" smtClean="0"/>
              <a:t>vücuttan tuzu atan sistemler geliştirir.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tr-TR" dirty="0" smtClean="0">
                <a:solidFill>
                  <a:srgbClr val="008000"/>
                </a:solidFill>
              </a:rPr>
              <a:t>Bitki hücreleri</a:t>
            </a:r>
            <a:endParaRPr lang="en-US" dirty="0"/>
          </a:p>
          <a:p>
            <a:pPr marL="1085850" lvl="2">
              <a:lnSpc>
                <a:spcPct val="90000"/>
              </a:lnSpc>
            </a:pPr>
            <a:r>
              <a:rPr lang="en-US" u="sng" dirty="0" err="1" smtClean="0">
                <a:solidFill>
                  <a:srgbClr val="CC0000"/>
                </a:solidFill>
              </a:rPr>
              <a:t>pla</a:t>
            </a:r>
            <a:r>
              <a:rPr lang="tr-TR" u="sng" dirty="0" err="1" smtClean="0">
                <a:solidFill>
                  <a:srgbClr val="CC0000"/>
                </a:solidFill>
              </a:rPr>
              <a:t>zmoliz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tr-TR" dirty="0" smtClean="0">
                <a:solidFill>
                  <a:schemeClr val="tx1"/>
                </a:solidFill>
              </a:rPr>
              <a:t>büzülme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4292" name="Picture 4"/>
          <p:cNvPicPr>
            <a:picLocks noChangeAspect="1" noChangeArrowheads="1"/>
          </p:cNvPicPr>
          <p:nvPr/>
        </p:nvPicPr>
        <p:blipFill>
          <a:blip r:embed="rId4" cstate="print"/>
          <a:srcRect l="56700" r="13499" b="4849"/>
          <a:stretch>
            <a:fillRect/>
          </a:stretch>
        </p:blipFill>
        <p:spPr bwMode="auto">
          <a:xfrm>
            <a:off x="6486525" y="1281113"/>
            <a:ext cx="2527300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4293" name="Text Box 5"/>
          <p:cNvSpPr txBox="1">
            <a:spLocks noChangeArrowheads="1"/>
          </p:cNvSpPr>
          <p:nvPr/>
        </p:nvSpPr>
        <p:spPr bwMode="auto">
          <a:xfrm>
            <a:off x="6635750" y="6365875"/>
            <a:ext cx="2263775" cy="396875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ea typeface="ＭＳ Ｐゴシック" charset="-128"/>
              </a:rPr>
              <a:t>saltwater</a:t>
            </a:r>
            <a:endParaRPr lang="en-US" sz="280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1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phschool.com/science/biology_place/biocoach/images/biomembrane1/Tonic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8122653" cy="3200400"/>
          </a:xfrm>
          <a:prstGeom prst="rect">
            <a:avLst/>
          </a:prstGeom>
          <a:noFill/>
        </p:spPr>
      </p:pic>
      <p:sp>
        <p:nvSpPr>
          <p:cNvPr id="28678" name="AutoShape 6" descr="http://library.thinkquest.org/C006669/media/Biol/img/solutions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ile:Osmotic pressure on blood cells diagram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57200"/>
            <a:ext cx="7737518" cy="4057651"/>
          </a:xfrm>
          <a:prstGeom prst="rect">
            <a:avLst/>
          </a:prstGeom>
          <a:noFill/>
        </p:spPr>
      </p:pic>
      <p:grpSp>
        <p:nvGrpSpPr>
          <p:cNvPr id="2" name="Group 15"/>
          <p:cNvGrpSpPr/>
          <p:nvPr/>
        </p:nvGrpSpPr>
        <p:grpSpPr>
          <a:xfrm>
            <a:off x="838200" y="5181600"/>
            <a:ext cx="7721858" cy="1604664"/>
            <a:chOff x="838200" y="5181600"/>
            <a:chExt cx="7721858" cy="1604664"/>
          </a:xfrm>
        </p:grpSpPr>
        <p:sp>
          <p:nvSpPr>
            <p:cNvPr id="5" name="Rectangle 4">
              <a:hlinkClick r:id="rId4"/>
            </p:cNvPr>
            <p:cNvSpPr/>
            <p:nvPr/>
          </p:nvSpPr>
          <p:spPr>
            <a:xfrm>
              <a:off x="838200" y="5181600"/>
              <a:ext cx="77218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Interactive Red Blood Cell</a:t>
              </a:r>
              <a:endParaRPr 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4114800" y="5943600"/>
              <a:ext cx="838200" cy="842664"/>
              <a:chOff x="4114800" y="5943600"/>
              <a:chExt cx="838200" cy="8426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4800" y="6324599"/>
                <a:ext cx="83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Click </a:t>
                </a:r>
                <a:endParaRPr lang="en-US" sz="2400" dirty="0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rot="16200000" flipV="1">
                <a:off x="4305300" y="6134100"/>
                <a:ext cx="381002" cy="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Ozmotik</a:t>
            </a:r>
            <a:r>
              <a:rPr lang="tr-TR" dirty="0" smtClean="0"/>
              <a:t> Basınç</a:t>
            </a:r>
            <a:endParaRPr lang="tr-T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51625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149080"/>
            <a:ext cx="298782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4139" y="1268760"/>
            <a:ext cx="2909861" cy="279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52600" y="14478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Turgor Basıncı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Hücre içindeki suyun hücre zarına yaptığı basınçtır.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348880"/>
            <a:ext cx="446449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2195736" y="623731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Hipotonik</a:t>
            </a:r>
            <a:r>
              <a:rPr lang="tr-TR" dirty="0" smtClean="0"/>
              <a:t>  ortama konulan  bitki hücresi turgor halinde kalır.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Bitkilerde turgor basıncı;</a:t>
            </a:r>
          </a:p>
          <a:p>
            <a:r>
              <a:rPr lang="tr-TR" dirty="0" err="1" smtClean="0"/>
              <a:t>Stomaların</a:t>
            </a:r>
            <a:r>
              <a:rPr lang="tr-TR" dirty="0" smtClean="0"/>
              <a:t> açılıp kapanması</a:t>
            </a:r>
          </a:p>
          <a:p>
            <a:r>
              <a:rPr lang="tr-TR" dirty="0" smtClean="0"/>
              <a:t>Böcekçil bitkilerde </a:t>
            </a:r>
            <a:r>
              <a:rPr lang="tr-TR" dirty="0" err="1" smtClean="0"/>
              <a:t>nasti</a:t>
            </a:r>
            <a:r>
              <a:rPr lang="tr-TR" dirty="0" smtClean="0"/>
              <a:t> hareketinin gerçekleşmesi</a:t>
            </a:r>
          </a:p>
          <a:p>
            <a:r>
              <a:rPr lang="tr-TR" dirty="0" smtClean="0"/>
              <a:t>Otsu bitkilerin dik durması</a:t>
            </a:r>
          </a:p>
          <a:p>
            <a:r>
              <a:rPr lang="tr-TR" dirty="0" smtClean="0"/>
              <a:t>gibi olayların meydana gelmesini neden olur.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876" name="Picture 4" descr="06_07"/>
          <p:cNvPicPr>
            <a:picLocks noChangeAspect="1" noChangeArrowheads="1"/>
          </p:cNvPicPr>
          <p:nvPr/>
        </p:nvPicPr>
        <p:blipFill>
          <a:blip r:embed="rId4" cstate="print"/>
          <a:srcRect b="3000"/>
          <a:stretch>
            <a:fillRect/>
          </a:stretch>
        </p:blipFill>
        <p:spPr bwMode="auto">
          <a:xfrm>
            <a:off x="366713" y="703263"/>
            <a:ext cx="8410575" cy="611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838200"/>
          </a:xfrm>
        </p:spPr>
        <p:txBody>
          <a:bodyPr/>
          <a:lstStyle/>
          <a:p>
            <a:r>
              <a:rPr lang="en-US" sz="2800"/>
              <a:t>Many Functions of Membrane Proteins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468313" y="1381125"/>
            <a:ext cx="946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000000"/>
                </a:solidFill>
              </a:rPr>
              <a:t>Outside</a:t>
            </a:r>
            <a:endParaRPr lang="en-US" sz="2000" b="1"/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468313" y="2117725"/>
            <a:ext cx="12842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>
              <a:lnSpc>
                <a:spcPct val="85000"/>
              </a:lnSpc>
            </a:pPr>
            <a:r>
              <a:rPr lang="en-US" sz="2000" b="1">
                <a:solidFill>
                  <a:srgbClr val="000000"/>
                </a:solidFill>
              </a:rPr>
              <a:t>Plasma</a:t>
            </a:r>
          </a:p>
          <a:p>
            <a:pPr algn="l" eaLnBrk="1" hangingPunct="1">
              <a:lnSpc>
                <a:spcPct val="85000"/>
              </a:lnSpc>
            </a:pPr>
            <a:r>
              <a:rPr lang="en-US" sz="2000" b="1">
                <a:solidFill>
                  <a:srgbClr val="000000"/>
                </a:solidFill>
              </a:rPr>
              <a:t>membrane</a:t>
            </a:r>
            <a:endParaRPr lang="en-US" sz="2000" b="1"/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468313" y="2960688"/>
            <a:ext cx="733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2000" b="1">
                <a:solidFill>
                  <a:srgbClr val="000000"/>
                </a:solidFill>
              </a:rPr>
              <a:t>Inside</a:t>
            </a:r>
            <a:endParaRPr lang="en-US" sz="2000" b="1"/>
          </a:p>
        </p:txBody>
      </p:sp>
      <p:sp>
        <p:nvSpPr>
          <p:cNvPr id="463880" name="Rectangle 8"/>
          <p:cNvSpPr>
            <a:spLocks noChangeArrowheads="1"/>
          </p:cNvSpPr>
          <p:nvPr/>
        </p:nvSpPr>
        <p:spPr bwMode="auto">
          <a:xfrm>
            <a:off x="2020888" y="3300413"/>
            <a:ext cx="1425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</a:rPr>
              <a:t>Transporter</a:t>
            </a:r>
            <a:endParaRPr lang="en-US" sz="2000" b="1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6842125" y="3344863"/>
            <a:ext cx="14398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sz="2000" b="1">
                <a:solidFill>
                  <a:srgbClr val="000000"/>
                </a:solidFill>
              </a:rPr>
              <a:t>Cell surface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receptor</a:t>
            </a:r>
            <a:endParaRPr lang="en-US" sz="2000" b="1"/>
          </a:p>
        </p:txBody>
      </p:sp>
      <p:sp>
        <p:nvSpPr>
          <p:cNvPr id="463882" name="Rectangle 10"/>
          <p:cNvSpPr>
            <a:spLocks noChangeArrowheads="1"/>
          </p:cNvSpPr>
          <p:nvPr/>
        </p:nvSpPr>
        <p:spPr bwMode="auto">
          <a:xfrm>
            <a:off x="4705350" y="3300413"/>
            <a:ext cx="9604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</a:rPr>
              <a:t>Enzyme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activity</a:t>
            </a:r>
            <a:endParaRPr lang="en-US" sz="2000" b="1"/>
          </a:p>
        </p:txBody>
      </p:sp>
      <p:sp>
        <p:nvSpPr>
          <p:cNvPr id="463883" name="Rectangle 11"/>
          <p:cNvSpPr>
            <a:spLocks noChangeArrowheads="1"/>
          </p:cNvSpPr>
          <p:nvPr/>
        </p:nvSpPr>
        <p:spPr bwMode="auto">
          <a:xfrm>
            <a:off x="1843088" y="6216650"/>
            <a:ext cx="18208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sz="2000" b="1">
                <a:solidFill>
                  <a:srgbClr val="000000"/>
                </a:solidFill>
              </a:rPr>
              <a:t>Cell surface 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identity marker</a:t>
            </a:r>
            <a:endParaRPr lang="en-US" sz="2000" b="1"/>
          </a:p>
        </p:txBody>
      </p:sp>
      <p:sp>
        <p:nvSpPr>
          <p:cNvPr id="463884" name="Rectangle 12"/>
          <p:cNvSpPr>
            <a:spLocks noChangeArrowheads="1"/>
          </p:cNvSpPr>
          <p:nvPr/>
        </p:nvSpPr>
        <p:spPr bwMode="auto">
          <a:xfrm>
            <a:off x="6550025" y="6229350"/>
            <a:ext cx="2159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sz="2000" b="1">
                <a:solidFill>
                  <a:srgbClr val="000000"/>
                </a:solidFill>
              </a:rPr>
              <a:t>Attachment to the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cytoskeleton</a:t>
            </a:r>
            <a:endParaRPr lang="en-US" sz="2000" b="1"/>
          </a:p>
        </p:txBody>
      </p:sp>
      <p:sp>
        <p:nvSpPr>
          <p:cNvPr id="463885" name="Rectangle 13"/>
          <p:cNvSpPr>
            <a:spLocks noChangeArrowheads="1"/>
          </p:cNvSpPr>
          <p:nvPr/>
        </p:nvSpPr>
        <p:spPr bwMode="auto">
          <a:xfrm>
            <a:off x="4338638" y="6196013"/>
            <a:ext cx="165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</a:rPr>
              <a:t>Cell adhesion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3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3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3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3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3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80" grpId="0" build="p" autoUpdateAnimBg="0"/>
      <p:bldP spid="463881" grpId="0" build="p" autoUpdateAnimBg="0"/>
      <p:bldP spid="463882" grpId="0" build="p" autoUpdateAnimBg="0"/>
      <p:bldP spid="463883" grpId="0" build="p" autoUpdateAnimBg="0"/>
      <p:bldP spid="463884" grpId="0" build="p" autoUpdateAnimBg="0"/>
      <p:bldP spid="46388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EK: OB-TB</a:t>
            </a:r>
            <a:endParaRPr lang="tr-T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4392487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5868144" y="24208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EMME KUVVETİ: OB-TB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AKTİF TAŞIMA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Küçük moleküllerin az yoğun ortamdan çok yoğun ortama enerji harcanarak iletilmesine denir.</a:t>
            </a:r>
          </a:p>
          <a:p>
            <a:r>
              <a:rPr lang="tr-TR" dirty="0" smtClean="0"/>
              <a:t>Enzimler ve taşıyıcı proteinler görev alır.</a:t>
            </a:r>
          </a:p>
          <a:p>
            <a:r>
              <a:rPr lang="tr-TR" dirty="0" smtClean="0"/>
              <a:t>Hücrenin canlı olduğunu gösterir. Vücuttaki bütün hücrelerde aktif taşıma hücre içindeki iyon yoğunluğunu sağlamak ve hücre hacmini kontrol etmek için yapılır.</a:t>
            </a:r>
          </a:p>
          <a:p>
            <a:r>
              <a:rPr lang="tr-TR" b="1" i="1" dirty="0" smtClean="0">
                <a:solidFill>
                  <a:srgbClr val="FF0000"/>
                </a:solidFill>
              </a:rPr>
              <a:t>NOT: </a:t>
            </a:r>
            <a:r>
              <a:rPr lang="tr-TR" dirty="0" smtClean="0"/>
              <a:t>Aktif taşıma </a:t>
            </a:r>
            <a:r>
              <a:rPr lang="tr-TR" dirty="0" err="1" smtClean="0"/>
              <a:t>ozmotik</a:t>
            </a:r>
            <a:r>
              <a:rPr lang="tr-TR" dirty="0" smtClean="0"/>
              <a:t> denge varken de gerçekleşebilen bir olaydır.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Pasif taşıma için yoğunluk farkı şarttır ama aktif taşıma için bu fark şart değildir.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04975" y="1924050"/>
            <a:ext cx="61912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0"/>
            <a:ext cx="5112567" cy="30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0" descr="stick fig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1152525" cy="1617579"/>
          </a:xfrm>
          <a:prstGeom prst="rect">
            <a:avLst/>
          </a:prstGeom>
          <a:noFill/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1905000"/>
            <a:ext cx="8479196" cy="3976687"/>
            <a:chOff x="1158" y="1403"/>
            <a:chExt cx="8391" cy="33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179" y="1403"/>
              <a:ext cx="5348" cy="3300"/>
              <a:chOff x="3179" y="1403"/>
              <a:chExt cx="5348" cy="3300"/>
            </a:xfrm>
          </p:grpSpPr>
          <p:sp>
            <p:nvSpPr>
              <p:cNvPr id="31755" name="AutoShape 11"/>
              <p:cNvSpPr>
                <a:spLocks noChangeShapeType="1"/>
              </p:cNvSpPr>
              <p:nvPr/>
            </p:nvSpPr>
            <p:spPr bwMode="auto">
              <a:xfrm>
                <a:off x="3797" y="1598"/>
                <a:ext cx="4063" cy="3105"/>
              </a:xfrm>
              <a:prstGeom prst="curvedConnector3">
                <a:avLst>
                  <a:gd name="adj1" fmla="val 57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4" name="Oval 10"/>
              <p:cNvSpPr>
                <a:spLocks noChangeArrowheads="1"/>
              </p:cNvSpPr>
              <p:nvPr/>
            </p:nvSpPr>
            <p:spPr bwMode="auto">
              <a:xfrm>
                <a:off x="3179" y="1403"/>
                <a:ext cx="349" cy="330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3" name="Oval 9"/>
              <p:cNvSpPr>
                <a:spLocks noChangeArrowheads="1"/>
              </p:cNvSpPr>
              <p:nvPr/>
            </p:nvSpPr>
            <p:spPr bwMode="auto">
              <a:xfrm>
                <a:off x="8178" y="4163"/>
                <a:ext cx="349" cy="330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2" name="AutoShape 8"/>
              <p:cNvSpPr>
                <a:spLocks noChangeShapeType="1"/>
              </p:cNvSpPr>
              <p:nvPr/>
            </p:nvSpPr>
            <p:spPr bwMode="auto">
              <a:xfrm>
                <a:off x="3540" y="1733"/>
                <a:ext cx="1210" cy="54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1" name="AutoShape 7"/>
              <p:cNvSpPr>
                <a:spLocks noChangeShapeType="1"/>
              </p:cNvSpPr>
              <p:nvPr/>
            </p:nvSpPr>
            <p:spPr bwMode="auto">
              <a:xfrm flipH="1" flipV="1">
                <a:off x="6980" y="3623"/>
                <a:ext cx="1198" cy="6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158" y="2099"/>
              <a:ext cx="8391" cy="2289"/>
              <a:chOff x="1158" y="2099"/>
              <a:chExt cx="8391" cy="2289"/>
            </a:xfrm>
          </p:grpSpPr>
          <p:sp>
            <p:nvSpPr>
              <p:cNvPr id="31749" name="Text Box 5"/>
              <p:cNvSpPr txBox="1">
                <a:spLocks noChangeArrowheads="1"/>
              </p:cNvSpPr>
              <p:nvPr/>
            </p:nvSpPr>
            <p:spPr bwMode="auto">
              <a:xfrm>
                <a:off x="1158" y="2813"/>
                <a:ext cx="2811" cy="15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NO ENERGY NEEDED</a:t>
                </a: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: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  Diffusion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  Osmosis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  Facilitated Diffusion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748" name="Text Box 4"/>
              <p:cNvSpPr txBox="1">
                <a:spLocks noChangeArrowheads="1"/>
              </p:cNvSpPr>
              <p:nvPr/>
            </p:nvSpPr>
            <p:spPr bwMode="auto">
              <a:xfrm>
                <a:off x="6738" y="2099"/>
                <a:ext cx="2811" cy="9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ENERGY NEEDED</a:t>
                </a: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: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  Active Transport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381000" y="152400"/>
            <a:ext cx="22098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ANALOGY: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0" descr="stick fig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4724400"/>
            <a:ext cx="1152525" cy="1617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981200" y="1695450"/>
            <a:ext cx="56388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Na</a:t>
            </a:r>
            <a:r>
              <a:rPr lang="tr-TR" dirty="0" smtClean="0"/>
              <a:t>-K Pompası aktif taşımaya örnektir</a:t>
            </a:r>
            <a:endParaRPr lang="tr-TR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5904656" cy="415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611560" y="602128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Aktif taşımanın mekanizması kolaylaştırılmış difüzyona benzer. Moleküllerin taşındığı yön ve enerji harcanması bakımından farklılık gösterir.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075" y="515917"/>
            <a:ext cx="8487397" cy="55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ENDOSİTOZ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 smtClean="0"/>
              <a:t>Makromoleküllerin</a:t>
            </a:r>
            <a:r>
              <a:rPr lang="tr-TR" dirty="0" smtClean="0"/>
              <a:t> hücre zarından oluşan kofullar yardımıyla hücre içine alınmasına </a:t>
            </a:r>
            <a:r>
              <a:rPr lang="tr-TR" u="sng" dirty="0" err="1" smtClean="0"/>
              <a:t>endositoz</a:t>
            </a:r>
            <a:r>
              <a:rPr lang="tr-TR" u="sng" dirty="0" smtClean="0"/>
              <a:t> </a:t>
            </a:r>
            <a:r>
              <a:rPr lang="tr-TR" dirty="0" smtClean="0"/>
              <a:t>denir.</a:t>
            </a:r>
          </a:p>
          <a:p>
            <a:r>
              <a:rPr lang="tr-TR" dirty="0" smtClean="0"/>
              <a:t>ATP harcanır.</a:t>
            </a:r>
          </a:p>
          <a:p>
            <a:r>
              <a:rPr lang="tr-TR" dirty="0" smtClean="0"/>
              <a:t>Başlangıçta hücrenin yüzey alanı azalır.</a:t>
            </a:r>
          </a:p>
          <a:p>
            <a:r>
              <a:rPr lang="tr-TR" dirty="0" smtClean="0"/>
              <a:t>Madde geçişi tek yönlü olarak gerçekleşir.</a:t>
            </a:r>
          </a:p>
          <a:p>
            <a:r>
              <a:rPr lang="tr-TR" dirty="0" smtClean="0"/>
              <a:t>Yoğunluk farkının bir önemi yoktur.</a:t>
            </a:r>
          </a:p>
          <a:p>
            <a:r>
              <a:rPr lang="tr-TR" dirty="0" smtClean="0"/>
              <a:t>2 şekilde gerçekleşir: Fagositoz ve </a:t>
            </a:r>
            <a:r>
              <a:rPr lang="tr-TR" dirty="0" err="1" smtClean="0"/>
              <a:t>Pinositoz</a:t>
            </a:r>
            <a:endParaRPr lang="tr-T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6675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212976"/>
            <a:ext cx="8159651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FAGOSİTOZ</a:t>
            </a:r>
            <a:endParaRPr lang="tr-TR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sz="2000" dirty="0" smtClean="0"/>
              <a:t>Büyük katı </a:t>
            </a:r>
            <a:r>
              <a:rPr lang="tr-TR" sz="2000" dirty="0" err="1" smtClean="0"/>
              <a:t>mleküllerin</a:t>
            </a:r>
            <a:r>
              <a:rPr lang="tr-TR" sz="2000" dirty="0" smtClean="0"/>
              <a:t> hücre zarının oluşturduğu yalancı ayakçıklarla hücre içine alınması olayıdır.</a:t>
            </a:r>
          </a:p>
          <a:p>
            <a:endParaRPr lang="tr-TR" sz="2000" dirty="0" smtClean="0"/>
          </a:p>
          <a:p>
            <a:r>
              <a:rPr lang="tr-TR" sz="2000" dirty="0" smtClean="0"/>
              <a:t>Hücre çeperi bulundurmayan hücrelerde gözlenir.</a:t>
            </a:r>
          </a:p>
          <a:p>
            <a:endParaRPr lang="tr-TR" sz="2000" dirty="0" smtClean="0"/>
          </a:p>
          <a:p>
            <a:r>
              <a:rPr lang="tr-TR" sz="2000" dirty="0" smtClean="0"/>
              <a:t>Zar yüzeyinde küçülme gerçekleşir.</a:t>
            </a:r>
          </a:p>
          <a:p>
            <a:endParaRPr lang="tr-TR" sz="2000" dirty="0" smtClean="0"/>
          </a:p>
          <a:p>
            <a:r>
              <a:rPr lang="tr-TR" sz="2000" dirty="0" smtClean="0"/>
              <a:t>Hücrenin canlı olduğunu kanıtlar.</a:t>
            </a:r>
            <a:endParaRPr lang="tr-TR" sz="2000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48025" y="1914525"/>
            <a:ext cx="51625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3419872" y="594928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Akyuvar,</a:t>
            </a:r>
            <a:r>
              <a:rPr lang="tr-TR" dirty="0" err="1" smtClean="0"/>
              <a:t>makrofaj</a:t>
            </a:r>
            <a:r>
              <a:rPr lang="tr-TR" dirty="0" smtClean="0"/>
              <a:t>,öglena,</a:t>
            </a:r>
            <a:r>
              <a:rPr lang="tr-TR" dirty="0" err="1" smtClean="0"/>
              <a:t>paramesyum</a:t>
            </a:r>
            <a:r>
              <a:rPr lang="tr-TR" dirty="0" smtClean="0"/>
              <a:t> yapar.</a:t>
            </a:r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PİNOSİTOZ</a:t>
            </a:r>
            <a:endParaRPr lang="tr-TR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sz="1800" dirty="0" smtClean="0"/>
              <a:t>Büyük sıvı moleküllerin hücre zarının bir cep oluşturulmasıyla hücre içine alınmasıdır</a:t>
            </a:r>
          </a:p>
          <a:p>
            <a:r>
              <a:rPr lang="tr-TR" sz="1800" dirty="0" smtClean="0"/>
              <a:t>Zar yüzeyinde küçülme olur.</a:t>
            </a:r>
          </a:p>
          <a:p>
            <a:r>
              <a:rPr lang="tr-TR" sz="1800" dirty="0" smtClean="0"/>
              <a:t>Hücrenin canlı olduğunu kanıtlar</a:t>
            </a:r>
          </a:p>
          <a:p>
            <a:r>
              <a:rPr lang="tr-TR" sz="1800" dirty="0" smtClean="0"/>
              <a:t>Endokrin bezler tarafından salgılanan hormonlar,enzimlerin,antikorların hücreye girişi yine bu yolla olur.</a:t>
            </a:r>
          </a:p>
          <a:p>
            <a:r>
              <a:rPr lang="tr-TR" dirty="0" err="1" smtClean="0"/>
              <a:t>Pinositozla</a:t>
            </a:r>
            <a:r>
              <a:rPr lang="tr-TR" dirty="0" smtClean="0"/>
              <a:t> oluşan koful fagositozla oluşana göre daha küçüktür.</a:t>
            </a:r>
          </a:p>
          <a:p>
            <a:endParaRPr lang="tr-TR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483665" y="1600200"/>
            <a:ext cx="469127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EKZOSİTOZ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Hücre içindeki </a:t>
            </a:r>
            <a:r>
              <a:rPr lang="tr-TR" dirty="0" err="1" smtClean="0"/>
              <a:t>makromoleküllerin</a:t>
            </a:r>
            <a:r>
              <a:rPr lang="tr-TR" dirty="0" smtClean="0"/>
              <a:t> hücre dışına atılması olayıdır</a:t>
            </a:r>
          </a:p>
          <a:p>
            <a:r>
              <a:rPr lang="tr-TR" dirty="0" smtClean="0"/>
              <a:t>ATP harcanır.</a:t>
            </a:r>
          </a:p>
          <a:p>
            <a:r>
              <a:rPr lang="tr-TR" dirty="0" smtClean="0"/>
              <a:t>Tüm hücrelerde gözlenir.</a:t>
            </a:r>
          </a:p>
          <a:p>
            <a:r>
              <a:rPr lang="tr-TR" dirty="0" smtClean="0"/>
              <a:t>Zar yüzeyinde artış gözlenir.</a:t>
            </a:r>
          </a:p>
          <a:p>
            <a:r>
              <a:rPr lang="tr-TR" dirty="0" smtClean="0"/>
              <a:t>Madde geçişi daima tek yönlüdür.</a:t>
            </a:r>
          </a:p>
          <a:p>
            <a:r>
              <a:rPr lang="tr-TR" dirty="0" smtClean="0"/>
              <a:t>Hücre içinde üretilen enzim ve hormonlar hücre dışına </a:t>
            </a:r>
            <a:r>
              <a:rPr lang="tr-TR" dirty="0" err="1" smtClean="0"/>
              <a:t>ekzositozla</a:t>
            </a:r>
            <a:r>
              <a:rPr lang="tr-TR" dirty="0" smtClean="0"/>
              <a:t> atılır.</a:t>
            </a:r>
          </a:p>
          <a:p>
            <a:r>
              <a:rPr lang="tr-TR" dirty="0" smtClean="0"/>
              <a:t>Saprofit mantarlar,bakteriler,böcekçil bitkiler ve hayvan hücreleri yapar.</a:t>
            </a:r>
            <a:endParaRPr lang="tr-T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39119"/>
            <a:ext cx="3816424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916832"/>
            <a:ext cx="4464496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2002 ÖSS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72816"/>
            <a:ext cx="7772400" cy="4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588224" y="5373216"/>
            <a:ext cx="28803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210387"/>
            <a:ext cx="7120772" cy="63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652120" y="5085184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YGS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16832"/>
            <a:ext cx="77724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483768" y="501317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 YGS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56792"/>
            <a:ext cx="7772400" cy="453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555776" y="3356992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2012-YGS</a:t>
            </a:r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457321"/>
            <a:ext cx="5328592" cy="604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156176" y="580526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2014-LYS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30" y="1412776"/>
            <a:ext cx="410136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612016"/>
            <a:ext cx="4209975" cy="404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Oval"/>
          <p:cNvSpPr/>
          <p:nvPr/>
        </p:nvSpPr>
        <p:spPr>
          <a:xfrm>
            <a:off x="4644008" y="450912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 YGS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6492" y="1447800"/>
            <a:ext cx="5755868" cy="500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2051720" y="6021288"/>
            <a:ext cx="568863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2195736" y="4941168"/>
            <a:ext cx="360040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PASİF TAŞIMA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800" dirty="0" smtClean="0"/>
              <a:t>Bir molekülün çok yoğun olduğu ortamdan az yoğun olduğu ortama kendine ait kinetik enerjisini kullanarak geçmesine </a:t>
            </a:r>
            <a:r>
              <a:rPr lang="tr-TR" sz="2800" u="sng" dirty="0" smtClean="0"/>
              <a:t>pasif taşıma </a:t>
            </a:r>
            <a:r>
              <a:rPr lang="tr-TR" sz="2800" dirty="0" smtClean="0"/>
              <a:t>denir.</a:t>
            </a:r>
          </a:p>
          <a:p>
            <a:r>
              <a:rPr lang="tr-TR" sz="2800" dirty="0" smtClean="0"/>
              <a:t>ATP kullanılmaz.</a:t>
            </a:r>
          </a:p>
          <a:p>
            <a:r>
              <a:rPr lang="tr-TR" sz="2800" dirty="0" smtClean="0"/>
              <a:t>Canlı ve cansız tüm hücrelerde gerçekleşir.</a:t>
            </a:r>
            <a:endParaRPr lang="tr-TR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2015-YGS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84784"/>
            <a:ext cx="655272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2015-LYS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84784"/>
            <a:ext cx="6336703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1619672" y="5805264"/>
            <a:ext cx="53285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1691680" y="371703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LYS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626027"/>
            <a:ext cx="5673432" cy="446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195736" y="508518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2016-YGS</a:t>
            </a:r>
            <a:endParaRPr lang="tr-T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82849"/>
            <a:ext cx="5976663" cy="386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458112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2017-YGS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436165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340768"/>
            <a:ext cx="42846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Oval"/>
          <p:cNvSpPr/>
          <p:nvPr/>
        </p:nvSpPr>
        <p:spPr>
          <a:xfrm>
            <a:off x="5148064" y="5013176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2017-LYS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40768"/>
            <a:ext cx="6624736" cy="439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699792" y="47971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2018-TYT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19338"/>
            <a:ext cx="5112568" cy="624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436096" y="5877272"/>
            <a:ext cx="144016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56043"/>
            <a:ext cx="5760640" cy="6228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707904" y="5805264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286" y="2204477"/>
            <a:ext cx="7201114" cy="206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275856" y="299695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Metin kutusu"/>
          <p:cNvSpPr txBox="1"/>
          <p:nvPr/>
        </p:nvSpPr>
        <p:spPr>
          <a:xfrm>
            <a:off x="899592" y="465313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NOT= Hücrede </a:t>
            </a:r>
            <a:r>
              <a:rPr lang="tr-TR" dirty="0" err="1" smtClean="0"/>
              <a:t>endositoz</a:t>
            </a:r>
            <a:r>
              <a:rPr lang="tr-TR" dirty="0" smtClean="0"/>
              <a:t> ve </a:t>
            </a:r>
            <a:r>
              <a:rPr lang="tr-TR" dirty="0" err="1" smtClean="0"/>
              <a:t>ekzositoz</a:t>
            </a:r>
            <a:r>
              <a:rPr lang="tr-TR" dirty="0" smtClean="0"/>
              <a:t> olayları tek yönlü gerçekleşir.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28583"/>
            <a:ext cx="6325386" cy="6340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547664" y="1844824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Difüzyon</a:t>
            </a:r>
            <a:endParaRPr lang="tr-T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977390" y="1447800"/>
            <a:ext cx="564642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32656"/>
            <a:ext cx="6716013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486916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620688"/>
            <a:ext cx="6000490" cy="568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499992" y="544522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506127"/>
            <a:ext cx="5616624" cy="596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558924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0073" y="332656"/>
            <a:ext cx="5426223" cy="617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835696" y="5445224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7" y="492830"/>
            <a:ext cx="6247375" cy="596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594928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735331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342900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0648"/>
            <a:ext cx="6768752" cy="597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47251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43871" cy="456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899592" y="5517232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452" y="1340096"/>
            <a:ext cx="7994987" cy="496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580526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690" y="836712"/>
            <a:ext cx="817879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275856" y="5805264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620688"/>
            <a:ext cx="596265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899592" y="4797152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Difüzyona olanak sağlayan kuvvet yoğunluk farkı olduğu için geçiş, yoğunluklar eşitleninceye kadar devam eder.</a:t>
            </a:r>
          </a:p>
          <a:p>
            <a:endParaRPr lang="tr-TR" dirty="0"/>
          </a:p>
          <a:p>
            <a:r>
              <a:rPr lang="tr-TR" dirty="0" smtClean="0"/>
              <a:t>Taşıyıcı bir proteine ihtiyaç duyulmaz.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8534400" cy="762000"/>
          </a:xfrm>
        </p:spPr>
        <p:txBody>
          <a:bodyPr/>
          <a:lstStyle/>
          <a:p>
            <a:r>
              <a:rPr lang="tr-TR" sz="4000" dirty="0" err="1" smtClean="0"/>
              <a:t>Fosfolipit</a:t>
            </a:r>
            <a:r>
              <a:rPr lang="tr-TR" sz="4000" dirty="0" smtClean="0"/>
              <a:t> Zardan Difüzyon</a:t>
            </a:r>
            <a:endParaRPr lang="en-US" sz="4000" u="sng" dirty="0"/>
          </a:p>
        </p:txBody>
      </p:sp>
      <p:sp>
        <p:nvSpPr>
          <p:cNvPr id="4874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685800" y="1371600"/>
            <a:ext cx="8305800" cy="104775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tr-TR" dirty="0" smtClean="0"/>
              <a:t>Hangi moleküller doğrudan geçebilir?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2859088"/>
            <a:ext cx="4924425" cy="3581400"/>
            <a:chOff x="207" y="1488"/>
            <a:chExt cx="3102" cy="2256"/>
          </a:xfrm>
        </p:grpSpPr>
        <p:pic>
          <p:nvPicPr>
            <p:cNvPr id="4874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 l="29604" t="49200" r="1057" b="7201"/>
            <a:stretch>
              <a:fillRect/>
            </a:stretch>
          </p:blipFill>
          <p:spPr bwMode="auto">
            <a:xfrm>
              <a:off x="432" y="1776"/>
              <a:ext cx="2668" cy="1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7430" name="Rectangle 6"/>
            <p:cNvSpPr>
              <a:spLocks noChangeArrowheads="1"/>
            </p:cNvSpPr>
            <p:nvPr/>
          </p:nvSpPr>
          <p:spPr bwMode="auto">
            <a:xfrm>
              <a:off x="432" y="1584"/>
              <a:ext cx="2640" cy="288"/>
            </a:xfrm>
            <a:prstGeom prst="rect">
              <a:avLst/>
            </a:prstGeom>
            <a:solidFill>
              <a:srgbClr val="98D7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/>
              <a:r>
                <a:rPr lang="en-US" b="1">
                  <a:solidFill>
                    <a:srgbClr val="0F116A"/>
                  </a:solidFill>
                </a:rPr>
                <a:t>inside cell</a:t>
              </a:r>
            </a:p>
          </p:txBody>
        </p:sp>
        <p:sp>
          <p:nvSpPr>
            <p:cNvPr id="487431" name="Rectangle 7"/>
            <p:cNvSpPr>
              <a:spLocks noChangeArrowheads="1"/>
            </p:cNvSpPr>
            <p:nvPr/>
          </p:nvSpPr>
          <p:spPr bwMode="auto">
            <a:xfrm>
              <a:off x="432" y="3120"/>
              <a:ext cx="2640" cy="288"/>
            </a:xfrm>
            <a:prstGeom prst="rect">
              <a:avLst/>
            </a:prstGeom>
            <a:solidFill>
              <a:srgbClr val="98D7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l"/>
              <a:r>
                <a:rPr lang="en-US" b="1">
                  <a:solidFill>
                    <a:srgbClr val="0F116A"/>
                  </a:solidFill>
                </a:rPr>
                <a:t>outside cell</a:t>
              </a:r>
            </a:p>
          </p:txBody>
        </p:sp>
        <p:sp>
          <p:nvSpPr>
            <p:cNvPr id="487432" name="Rectangle 8"/>
            <p:cNvSpPr>
              <a:spLocks noChangeArrowheads="1"/>
            </p:cNvSpPr>
            <p:nvPr/>
          </p:nvSpPr>
          <p:spPr bwMode="auto">
            <a:xfrm>
              <a:off x="3069" y="1488"/>
              <a:ext cx="240" cy="22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487433" name="Rectangle 9"/>
            <p:cNvSpPr>
              <a:spLocks noChangeArrowheads="1"/>
            </p:cNvSpPr>
            <p:nvPr/>
          </p:nvSpPr>
          <p:spPr bwMode="auto">
            <a:xfrm>
              <a:off x="207" y="1488"/>
              <a:ext cx="240" cy="22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87435" name="Oval 11"/>
          <p:cNvSpPr>
            <a:spLocks noChangeArrowheads="1"/>
          </p:cNvSpPr>
          <p:nvPr/>
        </p:nvSpPr>
        <p:spPr bwMode="auto">
          <a:xfrm>
            <a:off x="2490788" y="2782888"/>
            <a:ext cx="533400" cy="533400"/>
          </a:xfrm>
          <a:prstGeom prst="ellipse">
            <a:avLst/>
          </a:prstGeom>
          <a:solidFill>
            <a:srgbClr val="FFEA18"/>
          </a:solidFill>
          <a:ln w="9525">
            <a:solidFill>
              <a:srgbClr val="FFCC1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CC0000"/>
                </a:solidFill>
              </a:rPr>
              <a:t>lipid</a:t>
            </a:r>
            <a:endParaRPr lang="en-US" sz="2800"/>
          </a:p>
        </p:txBody>
      </p:sp>
      <p:sp>
        <p:nvSpPr>
          <p:cNvPr id="487436" name="AutoShape 12"/>
          <p:cNvSpPr>
            <a:spLocks noChangeArrowheads="1"/>
          </p:cNvSpPr>
          <p:nvPr/>
        </p:nvSpPr>
        <p:spPr bwMode="auto">
          <a:xfrm>
            <a:off x="3786188" y="3316288"/>
            <a:ext cx="533400" cy="533400"/>
          </a:xfrm>
          <a:prstGeom prst="diamond">
            <a:avLst/>
          </a:prstGeom>
          <a:solidFill>
            <a:schemeClr val="bg2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000000"/>
                </a:solidFill>
              </a:rPr>
              <a:t>salt</a:t>
            </a:r>
            <a:endParaRPr lang="en-US" sz="2800"/>
          </a:p>
        </p:txBody>
      </p:sp>
      <p:sp>
        <p:nvSpPr>
          <p:cNvPr id="487437" name="AutoShape 13"/>
          <p:cNvSpPr>
            <a:spLocks noChangeArrowheads="1"/>
          </p:cNvSpPr>
          <p:nvPr/>
        </p:nvSpPr>
        <p:spPr bwMode="auto">
          <a:xfrm>
            <a:off x="3176588" y="5221288"/>
            <a:ext cx="533400" cy="533400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aa</a:t>
            </a:r>
            <a:endParaRPr lang="en-US" sz="2800"/>
          </a:p>
        </p:txBody>
      </p:sp>
      <p:sp>
        <p:nvSpPr>
          <p:cNvPr id="487438" name="Oval 14"/>
          <p:cNvSpPr>
            <a:spLocks noChangeArrowheads="1"/>
          </p:cNvSpPr>
          <p:nvPr/>
        </p:nvSpPr>
        <p:spPr bwMode="auto">
          <a:xfrm>
            <a:off x="3938588" y="5221288"/>
            <a:ext cx="533400" cy="533400"/>
          </a:xfrm>
          <a:prstGeom prst="ellipse">
            <a:avLst/>
          </a:prstGeom>
          <a:solidFill>
            <a:srgbClr val="0F116A"/>
          </a:solidFill>
          <a:ln w="9525">
            <a:solidFill>
              <a:srgbClr val="1A158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>
                <a:solidFill>
                  <a:schemeClr val="bg1"/>
                </a:solidFill>
              </a:rPr>
              <a:t>H</a:t>
            </a:r>
            <a:r>
              <a:rPr lang="en-US" b="1" baseline="-25000">
                <a:solidFill>
                  <a:schemeClr val="bg1"/>
                </a:solidFill>
              </a:rPr>
              <a:t>2</a:t>
            </a:r>
            <a:r>
              <a:rPr lang="en-US" sz="2000" b="1">
                <a:solidFill>
                  <a:schemeClr val="bg1"/>
                </a:solidFill>
              </a:rPr>
              <a:t>O</a:t>
            </a:r>
            <a:endParaRPr lang="en-US" sz="2800"/>
          </a:p>
        </p:txBody>
      </p:sp>
      <p:sp>
        <p:nvSpPr>
          <p:cNvPr id="487439" name="AutoShape 15"/>
          <p:cNvSpPr>
            <a:spLocks noChangeArrowheads="1"/>
          </p:cNvSpPr>
          <p:nvPr/>
        </p:nvSpPr>
        <p:spPr bwMode="auto">
          <a:xfrm>
            <a:off x="2338388" y="5221288"/>
            <a:ext cx="533400" cy="533400"/>
          </a:xfrm>
          <a:prstGeom prst="octagon">
            <a:avLst>
              <a:gd name="adj" fmla="val 29287"/>
            </a:avLst>
          </a:prstGeom>
          <a:solidFill>
            <a:srgbClr val="C0FF1D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CC0000"/>
                </a:solidFill>
              </a:rPr>
              <a:t>sugar</a:t>
            </a:r>
            <a:endParaRPr lang="en-US" sz="2800"/>
          </a:p>
        </p:txBody>
      </p:sp>
      <p:sp>
        <p:nvSpPr>
          <p:cNvPr id="487440" name="AutoShape 16"/>
          <p:cNvSpPr>
            <a:spLocks noChangeArrowheads="1"/>
          </p:cNvSpPr>
          <p:nvPr/>
        </p:nvSpPr>
        <p:spPr bwMode="auto">
          <a:xfrm>
            <a:off x="1500188" y="3392488"/>
            <a:ext cx="457200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EA18"/>
          </a:solidFill>
          <a:ln w="28575">
            <a:solidFill>
              <a:srgbClr val="FFCC1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000000"/>
                </a:solidFill>
              </a:rPr>
              <a:t>NH</a:t>
            </a:r>
            <a:r>
              <a:rPr lang="en-US" b="1" baseline="-25000">
                <a:solidFill>
                  <a:srgbClr val="000000"/>
                </a:solidFill>
              </a:rPr>
              <a:t>3</a:t>
            </a:r>
            <a:endParaRPr lang="en-US" sz="2800"/>
          </a:p>
        </p:txBody>
      </p:sp>
      <p:sp>
        <p:nvSpPr>
          <p:cNvPr id="487441" name="Rectangle 1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799013" y="2603500"/>
            <a:ext cx="4043362" cy="3808413"/>
          </a:xfrm>
          <a:prstGeom prst="rect">
            <a:avLst/>
          </a:prstGeom>
          <a:solidFill>
            <a:srgbClr val="FFEA18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7338" indent="-287338" algn="l" eaLnBrk="1" hangingPunct="1">
              <a:spcBef>
                <a:spcPct val="20000"/>
              </a:spcBef>
              <a:buSzPct val="120000"/>
              <a:buFont typeface="Wingdings" charset="2"/>
              <a:buChar char="§"/>
            </a:pPr>
            <a:r>
              <a:rPr lang="tr-TR" sz="2600" b="1" dirty="0" smtClean="0">
                <a:solidFill>
                  <a:srgbClr val="0F116A"/>
                </a:solidFill>
              </a:rPr>
              <a:t>Hangi moleküller doğrudan geçemez?</a:t>
            </a:r>
            <a:endParaRPr lang="en-US" sz="2600" b="1" dirty="0">
              <a:solidFill>
                <a:srgbClr val="0F116A"/>
              </a:solidFill>
            </a:endParaRPr>
          </a:p>
          <a:p>
            <a:pPr marL="742950" lvl="1" indent="-285750" algn="l" eaLnBrk="1" hangingPunct="1">
              <a:spcBef>
                <a:spcPct val="20000"/>
              </a:spcBef>
              <a:buSzPct val="60000"/>
              <a:buFont typeface="Wingdings" charset="2"/>
              <a:buChar char="u"/>
            </a:pPr>
            <a:r>
              <a:rPr lang="en-US" b="1" dirty="0"/>
              <a:t>polar </a:t>
            </a:r>
            <a:r>
              <a:rPr lang="tr-TR" b="1" dirty="0" smtClean="0"/>
              <a:t>moleküller</a:t>
            </a:r>
            <a:endParaRPr lang="en-US" b="1" dirty="0"/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95000"/>
              <a:buFont typeface="Wingdings" charset="2"/>
              <a:buChar char="§"/>
            </a:pPr>
            <a:r>
              <a:rPr lang="en-US" sz="2000" b="1" dirty="0">
                <a:solidFill>
                  <a:srgbClr val="0F116A"/>
                </a:solidFill>
              </a:rPr>
              <a:t>H</a:t>
            </a:r>
            <a:r>
              <a:rPr lang="en-US" sz="2000" b="1" baseline="-25000" dirty="0">
                <a:solidFill>
                  <a:srgbClr val="0F116A"/>
                </a:solidFill>
              </a:rPr>
              <a:t>2</a:t>
            </a:r>
            <a:r>
              <a:rPr lang="en-US" sz="2000" b="1" dirty="0">
                <a:solidFill>
                  <a:srgbClr val="0F116A"/>
                </a:solidFill>
              </a:rPr>
              <a:t>O</a:t>
            </a:r>
          </a:p>
          <a:p>
            <a:pPr marL="742950" lvl="1" indent="-285750" algn="l" eaLnBrk="1" hangingPunct="1">
              <a:spcBef>
                <a:spcPct val="20000"/>
              </a:spcBef>
              <a:buSzPct val="60000"/>
              <a:buFont typeface="Wingdings" charset="2"/>
              <a:buChar char="u"/>
            </a:pPr>
            <a:r>
              <a:rPr lang="en-US" b="1" dirty="0" err="1" smtClean="0"/>
              <a:t>i</a:t>
            </a:r>
            <a:r>
              <a:rPr lang="tr-TR" b="1" dirty="0" err="1" smtClean="0"/>
              <a:t>yonlar</a:t>
            </a:r>
            <a:endParaRPr lang="en-US" b="1" dirty="0"/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95000"/>
              <a:buFont typeface="Wingdings" charset="2"/>
              <a:buChar char="§"/>
            </a:pPr>
            <a:r>
              <a:rPr lang="tr-TR" sz="2000" b="1" dirty="0" smtClean="0">
                <a:solidFill>
                  <a:srgbClr val="0F116A"/>
                </a:solidFill>
              </a:rPr>
              <a:t>Tuzlar,amonyak</a:t>
            </a:r>
            <a:endParaRPr lang="en-US" sz="2000" b="1" dirty="0">
              <a:solidFill>
                <a:srgbClr val="0F116A"/>
              </a:solidFill>
            </a:endParaRPr>
          </a:p>
          <a:p>
            <a:pPr marL="742950" lvl="1" indent="-285750" algn="l" eaLnBrk="1" hangingPunct="1">
              <a:spcBef>
                <a:spcPct val="20000"/>
              </a:spcBef>
              <a:buSzPct val="60000"/>
              <a:buFont typeface="Wingdings" charset="2"/>
              <a:buChar char="u"/>
            </a:pPr>
            <a:r>
              <a:rPr lang="tr-TR" b="1" dirty="0" smtClean="0"/>
              <a:t>Büyük moleküller</a:t>
            </a:r>
            <a:endParaRPr lang="en-US" b="1" dirty="0"/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95000"/>
              <a:buFont typeface="Wingdings" charset="2"/>
              <a:buChar char="§"/>
            </a:pPr>
            <a:r>
              <a:rPr lang="tr-TR" sz="2000" b="1" dirty="0" smtClean="0">
                <a:solidFill>
                  <a:srgbClr val="0F116A"/>
                </a:solidFill>
              </a:rPr>
              <a:t>Nişasta,protein</a:t>
            </a:r>
            <a:endParaRPr lang="en-US" sz="2000" b="1" dirty="0">
              <a:solidFill>
                <a:srgbClr val="0F11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o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o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87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87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o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87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7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o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487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487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ong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7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7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7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7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7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7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74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74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74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74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74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74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74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74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5" grpId="0" animBg="1"/>
      <p:bldP spid="487436" grpId="0" animBg="1"/>
      <p:bldP spid="487437" grpId="0" animBg="1"/>
      <p:bldP spid="487438" grpId="0" animBg="1"/>
      <p:bldP spid="487439" grpId="0" animBg="1"/>
      <p:bldP spid="487440" grpId="0" animBg="1"/>
      <p:bldP spid="487441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22" name="Picture 2"/>
          <p:cNvPicPr>
            <a:picLocks noChangeAspect="1" noChangeArrowheads="1"/>
          </p:cNvPicPr>
          <p:nvPr/>
        </p:nvPicPr>
        <p:blipFill>
          <a:blip r:embed="rId5" cstate="print"/>
          <a:srcRect l="29604" t="49200" r="1057" b="7201"/>
          <a:stretch>
            <a:fillRect/>
          </a:stretch>
        </p:blipFill>
        <p:spPr bwMode="auto">
          <a:xfrm>
            <a:off x="152400" y="4114800"/>
            <a:ext cx="423545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23" name="Picture 3"/>
          <p:cNvPicPr>
            <a:picLocks noChangeAspect="1" noChangeArrowheads="1"/>
          </p:cNvPicPr>
          <p:nvPr/>
        </p:nvPicPr>
        <p:blipFill>
          <a:blip r:embed="rId5" cstate="print"/>
          <a:srcRect l="30132" t="49200" r="1057" b="7201"/>
          <a:stretch>
            <a:fillRect/>
          </a:stretch>
        </p:blipFill>
        <p:spPr bwMode="auto">
          <a:xfrm>
            <a:off x="2370138" y="4114800"/>
            <a:ext cx="42037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Hücre Zarındaki </a:t>
            </a:r>
            <a:r>
              <a:rPr lang="tr-TR" dirty="0" err="1" smtClean="0"/>
              <a:t>Porlar</a:t>
            </a:r>
            <a:endParaRPr lang="en-US" dirty="0"/>
          </a:p>
        </p:txBody>
      </p:sp>
      <p:sp>
        <p:nvSpPr>
          <p:cNvPr id="49152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371600"/>
            <a:ext cx="7848600" cy="2209800"/>
          </a:xfrm>
          <a:noFill/>
        </p:spPr>
        <p:txBody>
          <a:bodyPr/>
          <a:lstStyle/>
          <a:p>
            <a:pPr>
              <a:buClrTx/>
            </a:pPr>
            <a:r>
              <a:rPr lang="tr-TR" dirty="0" smtClean="0"/>
              <a:t>Protein kanallar sayesinde hücre zarı seçici geçirgen özelliktedir</a:t>
            </a:r>
            <a:endParaRPr lang="en-US" u="sng" dirty="0">
              <a:solidFill>
                <a:schemeClr val="tx2"/>
              </a:solidFill>
            </a:endParaRPr>
          </a:p>
          <a:p>
            <a:pPr lvl="1"/>
            <a:r>
              <a:rPr lang="tr-TR" dirty="0" smtClean="0"/>
              <a:t>Spesifik kanallar,spesifik maddelerin geçişine izin verir.</a:t>
            </a:r>
            <a:endParaRPr lang="en-US" dirty="0"/>
          </a:p>
        </p:txBody>
      </p:sp>
      <p:sp>
        <p:nvSpPr>
          <p:cNvPr id="491526" name="Rectangle 6"/>
          <p:cNvSpPr>
            <a:spLocks noChangeArrowheads="1"/>
          </p:cNvSpPr>
          <p:nvPr/>
        </p:nvSpPr>
        <p:spPr bwMode="auto">
          <a:xfrm>
            <a:off x="152400" y="3810000"/>
            <a:ext cx="6400800" cy="457200"/>
          </a:xfrm>
          <a:prstGeom prst="rect">
            <a:avLst/>
          </a:prstGeom>
          <a:solidFill>
            <a:srgbClr val="98D7FC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/>
            <a:r>
              <a:rPr lang="en-US" b="1">
                <a:solidFill>
                  <a:srgbClr val="0F116A"/>
                </a:solidFill>
              </a:rPr>
              <a:t>inside cell</a:t>
            </a:r>
          </a:p>
        </p:txBody>
      </p:sp>
      <p:sp>
        <p:nvSpPr>
          <p:cNvPr id="491527" name="Rectangle 7"/>
          <p:cNvSpPr>
            <a:spLocks noChangeArrowheads="1"/>
          </p:cNvSpPr>
          <p:nvPr/>
        </p:nvSpPr>
        <p:spPr bwMode="auto">
          <a:xfrm>
            <a:off x="152400" y="6248400"/>
            <a:ext cx="6400800" cy="457200"/>
          </a:xfrm>
          <a:prstGeom prst="rect">
            <a:avLst/>
          </a:prstGeom>
          <a:solidFill>
            <a:srgbClr val="98D7FC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r"/>
            <a:r>
              <a:rPr lang="en-US" b="1">
                <a:solidFill>
                  <a:srgbClr val="0F116A"/>
                </a:solidFill>
              </a:rPr>
              <a:t>outside cell</a:t>
            </a: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6524625" y="3657600"/>
            <a:ext cx="3810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29" name="AutoShape 9"/>
          <p:cNvSpPr>
            <a:spLocks noChangeArrowheads="1"/>
          </p:cNvSpPr>
          <p:nvPr/>
        </p:nvSpPr>
        <p:spPr bwMode="auto">
          <a:xfrm>
            <a:off x="5448300" y="3810000"/>
            <a:ext cx="533400" cy="533400"/>
          </a:xfrm>
          <a:prstGeom prst="octagon">
            <a:avLst>
              <a:gd name="adj" fmla="val 29287"/>
            </a:avLst>
          </a:prstGeom>
          <a:solidFill>
            <a:srgbClr val="C0FF1D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CC0000"/>
                </a:solidFill>
              </a:rPr>
              <a:t>sugar</a:t>
            </a:r>
            <a:endParaRPr lang="en-US" sz="2800"/>
          </a:p>
        </p:txBody>
      </p:sp>
      <p:sp>
        <p:nvSpPr>
          <p:cNvPr id="491530" name="AutoShape 10"/>
          <p:cNvSpPr>
            <a:spLocks noChangeArrowheads="1"/>
          </p:cNvSpPr>
          <p:nvPr/>
        </p:nvSpPr>
        <p:spPr bwMode="auto">
          <a:xfrm>
            <a:off x="4152900" y="3810000"/>
            <a:ext cx="533400" cy="533400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chemeClr val="bg1"/>
                </a:solidFill>
              </a:rPr>
              <a:t>aa</a:t>
            </a:r>
            <a:endParaRPr lang="en-US" sz="2800"/>
          </a:p>
        </p:txBody>
      </p:sp>
      <p:sp>
        <p:nvSpPr>
          <p:cNvPr id="491531" name="Oval 11"/>
          <p:cNvSpPr>
            <a:spLocks noChangeArrowheads="1"/>
          </p:cNvSpPr>
          <p:nvPr/>
        </p:nvSpPr>
        <p:spPr bwMode="auto">
          <a:xfrm>
            <a:off x="2857500" y="3810000"/>
            <a:ext cx="533400" cy="533400"/>
          </a:xfrm>
          <a:prstGeom prst="ellipse">
            <a:avLst/>
          </a:prstGeom>
          <a:solidFill>
            <a:srgbClr val="0F116A"/>
          </a:solidFill>
          <a:ln w="9525">
            <a:solidFill>
              <a:srgbClr val="1A158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>
                <a:solidFill>
                  <a:schemeClr val="bg1"/>
                </a:solidFill>
              </a:rPr>
              <a:t>H</a:t>
            </a:r>
            <a:r>
              <a:rPr lang="en-US" b="1" baseline="-25000">
                <a:solidFill>
                  <a:schemeClr val="bg1"/>
                </a:solidFill>
              </a:rPr>
              <a:t>2</a:t>
            </a:r>
            <a:r>
              <a:rPr lang="en-US" sz="2000" b="1">
                <a:solidFill>
                  <a:schemeClr val="bg1"/>
                </a:solidFill>
              </a:rPr>
              <a:t>O</a:t>
            </a:r>
            <a:endParaRPr lang="en-US" sz="2800"/>
          </a:p>
        </p:txBody>
      </p:sp>
      <p:sp>
        <p:nvSpPr>
          <p:cNvPr id="491532" name="AutoShape 12"/>
          <p:cNvSpPr>
            <a:spLocks noChangeArrowheads="1"/>
          </p:cNvSpPr>
          <p:nvPr/>
        </p:nvSpPr>
        <p:spPr bwMode="auto">
          <a:xfrm>
            <a:off x="1638300" y="6172200"/>
            <a:ext cx="533400" cy="533400"/>
          </a:xfrm>
          <a:prstGeom prst="diamond">
            <a:avLst/>
          </a:prstGeom>
          <a:solidFill>
            <a:schemeClr val="bg2"/>
          </a:solidFill>
          <a:ln w="9525">
            <a:solidFill>
              <a:srgbClr val="6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000000"/>
                </a:solidFill>
              </a:rPr>
              <a:t>salt</a:t>
            </a:r>
            <a:endParaRPr lang="en-US" sz="2800"/>
          </a:p>
        </p:txBody>
      </p:sp>
      <p:sp>
        <p:nvSpPr>
          <p:cNvPr id="491533" name="AutoShape 13"/>
          <p:cNvSpPr>
            <a:spLocks noChangeArrowheads="1"/>
          </p:cNvSpPr>
          <p:nvPr/>
        </p:nvSpPr>
        <p:spPr bwMode="auto">
          <a:xfrm>
            <a:off x="2743200" y="4419600"/>
            <a:ext cx="762000" cy="1752600"/>
          </a:xfrm>
          <a:prstGeom prst="flowChartMagneticDisk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4" name="AutoShape 14"/>
          <p:cNvSpPr>
            <a:spLocks noChangeArrowheads="1"/>
          </p:cNvSpPr>
          <p:nvPr/>
        </p:nvSpPr>
        <p:spPr bwMode="auto">
          <a:xfrm>
            <a:off x="4038600" y="4419600"/>
            <a:ext cx="762000" cy="1752600"/>
          </a:xfrm>
          <a:prstGeom prst="flowChartMagneticDisk">
            <a:avLst/>
          </a:prstGeom>
          <a:solidFill>
            <a:srgbClr val="FFA3D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5" name="AutoShape 15"/>
          <p:cNvSpPr>
            <a:spLocks noChangeArrowheads="1"/>
          </p:cNvSpPr>
          <p:nvPr/>
        </p:nvSpPr>
        <p:spPr bwMode="auto">
          <a:xfrm>
            <a:off x="5334000" y="4419600"/>
            <a:ext cx="762000" cy="1752600"/>
          </a:xfrm>
          <a:prstGeom prst="flowChartMagneticDisk">
            <a:avLst/>
          </a:prstGeom>
          <a:solidFill>
            <a:srgbClr val="C0FF1D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0" y="3810000"/>
            <a:ext cx="2286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7" name="AutoShape 17"/>
          <p:cNvSpPr>
            <a:spLocks noChangeArrowheads="1"/>
          </p:cNvSpPr>
          <p:nvPr/>
        </p:nvSpPr>
        <p:spPr bwMode="auto">
          <a:xfrm>
            <a:off x="1524000" y="4419600"/>
            <a:ext cx="762000" cy="1752600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8" name="AutoShape 18"/>
          <p:cNvSpPr>
            <a:spLocks noChangeArrowheads="1"/>
          </p:cNvSpPr>
          <p:nvPr/>
        </p:nvSpPr>
        <p:spPr bwMode="auto">
          <a:xfrm>
            <a:off x="381000" y="4419600"/>
            <a:ext cx="762000" cy="1752600"/>
          </a:xfrm>
          <a:prstGeom prst="flowChartMagneticDisk">
            <a:avLst/>
          </a:prstGeom>
          <a:solidFill>
            <a:srgbClr val="FFEA1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491539" name="AutoShape 19"/>
          <p:cNvSpPr>
            <a:spLocks noChangeArrowheads="1"/>
          </p:cNvSpPr>
          <p:nvPr/>
        </p:nvSpPr>
        <p:spPr bwMode="auto">
          <a:xfrm>
            <a:off x="533400" y="6248400"/>
            <a:ext cx="457200" cy="4572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EA18"/>
          </a:solidFill>
          <a:ln w="19050">
            <a:solidFill>
              <a:srgbClr val="FFCC1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="1">
                <a:solidFill>
                  <a:srgbClr val="000000"/>
                </a:solidFill>
              </a:rPr>
              <a:t>NH</a:t>
            </a:r>
            <a:r>
              <a:rPr lang="en-US" b="1" baseline="-25000">
                <a:solidFill>
                  <a:srgbClr val="000000"/>
                </a:solidFill>
              </a:rPr>
              <a:t>3</a:t>
            </a:r>
          </a:p>
        </p:txBody>
      </p:sp>
      <p:pic>
        <p:nvPicPr>
          <p:cNvPr id="491540" name="Picture 20"/>
          <p:cNvPicPr>
            <a:picLocks noChangeAspect="1" noChangeArrowheads="1"/>
          </p:cNvPicPr>
          <p:nvPr/>
        </p:nvPicPr>
        <p:blipFill>
          <a:blip r:embed="rId6" cstate="print"/>
          <a:srcRect l="10345" t="1199" r="10345" b="3600"/>
          <a:stretch>
            <a:fillRect/>
          </a:stretch>
        </p:blipFill>
        <p:spPr bwMode="auto">
          <a:xfrm>
            <a:off x="6599238" y="3967163"/>
            <a:ext cx="2403475" cy="248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49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9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9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9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9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49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49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49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ubble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5" grpId="0" build="p" autoUpdateAnimBg="0"/>
      <p:bldP spid="491529" grpId="0" animBg="1"/>
      <p:bldP spid="491530" grpId="0" animBg="1"/>
      <p:bldP spid="491531" grpId="0" animBg="1"/>
      <p:bldP spid="491532" grpId="0" animBg="1"/>
      <p:bldP spid="49153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590</TotalTime>
  <Words>1047</Words>
  <Application>Microsoft Office PowerPoint</Application>
  <PresentationFormat>Ekran Gösterisi (4:3)</PresentationFormat>
  <Paragraphs>242</Paragraphs>
  <Slides>69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70" baseType="lpstr">
      <vt:lpstr>Hisse Senedi</vt:lpstr>
      <vt:lpstr>Hücre Zarı ve Madde Geçişi</vt:lpstr>
      <vt:lpstr>Seçici Geçirgenlik</vt:lpstr>
      <vt:lpstr>Many Functions of Membrane Proteins</vt:lpstr>
      <vt:lpstr>Slayt 4</vt:lpstr>
      <vt:lpstr>PASİF TAŞIMA</vt:lpstr>
      <vt:lpstr>Difüzyon</vt:lpstr>
      <vt:lpstr>Slayt 7</vt:lpstr>
      <vt:lpstr>Fosfolipit Zardan Difüzyon</vt:lpstr>
      <vt:lpstr>Hücre Zarındaki Porlar</vt:lpstr>
      <vt:lpstr>Kolaylaştırılmış Difüzyon</vt:lpstr>
      <vt:lpstr>Kolaylaştırılmış Difüzyon</vt:lpstr>
      <vt:lpstr>Slayt 12</vt:lpstr>
      <vt:lpstr>Slayt 13</vt:lpstr>
      <vt:lpstr>Kolaylaştırılmış Difüzyon</vt:lpstr>
      <vt:lpstr>Difüzyon Hızını Etkileyen Faktörler</vt:lpstr>
      <vt:lpstr>Hücre zarından geçebilecek moleküllerin özellikleri</vt:lpstr>
      <vt:lpstr>Akuaporinler</vt:lpstr>
      <vt:lpstr>OZMOZ</vt:lpstr>
      <vt:lpstr>Suyun Yoğunluğu</vt:lpstr>
      <vt:lpstr>Suyun Yoğunluğu</vt:lpstr>
      <vt:lpstr>Hücrenin Su Dengesi</vt:lpstr>
      <vt:lpstr>Su Dengesini Sağlama (Hipotonik)</vt:lpstr>
      <vt:lpstr>Su Dengesini Sağlama (Hipertonik)</vt:lpstr>
      <vt:lpstr>Slayt 24</vt:lpstr>
      <vt:lpstr>Slayt 25</vt:lpstr>
      <vt:lpstr>Ozmotik Basınç</vt:lpstr>
      <vt:lpstr>Slayt 27</vt:lpstr>
      <vt:lpstr>Turgor Basıncı</vt:lpstr>
      <vt:lpstr>Slayt 29</vt:lpstr>
      <vt:lpstr>EK: OB-TB</vt:lpstr>
      <vt:lpstr>AKTİF TAŞIMA</vt:lpstr>
      <vt:lpstr>Slayt 32</vt:lpstr>
      <vt:lpstr>Slayt 33</vt:lpstr>
      <vt:lpstr>Slayt 34</vt:lpstr>
      <vt:lpstr>Na-K Pompası aktif taşımaya örnektir</vt:lpstr>
      <vt:lpstr>Slayt 36</vt:lpstr>
      <vt:lpstr>ENDOSİTOZ</vt:lpstr>
      <vt:lpstr>Slayt 38</vt:lpstr>
      <vt:lpstr>FAGOSİTOZ</vt:lpstr>
      <vt:lpstr>PİNOSİTOZ</vt:lpstr>
      <vt:lpstr>EKZOSİTOZ</vt:lpstr>
      <vt:lpstr>Slayt 42</vt:lpstr>
      <vt:lpstr>2002 ÖSS</vt:lpstr>
      <vt:lpstr>Slayt 44</vt:lpstr>
      <vt:lpstr>2010 YGS</vt:lpstr>
      <vt:lpstr>2011 YGS</vt:lpstr>
      <vt:lpstr>2012-YGS</vt:lpstr>
      <vt:lpstr>2014-LYS</vt:lpstr>
      <vt:lpstr>2015 YGS</vt:lpstr>
      <vt:lpstr>2015-YGS</vt:lpstr>
      <vt:lpstr>2015-LYS</vt:lpstr>
      <vt:lpstr>2016 LYS</vt:lpstr>
      <vt:lpstr>2016-YGS</vt:lpstr>
      <vt:lpstr>2017-YGS</vt:lpstr>
      <vt:lpstr>2017-LYS</vt:lpstr>
      <vt:lpstr>2018-TYT</vt:lpstr>
      <vt:lpstr>Slayt 57</vt:lpstr>
      <vt:lpstr>Slayt 58</vt:lpstr>
      <vt:lpstr>Slayt 59</vt:lpstr>
      <vt:lpstr>Slayt 60</vt:lpstr>
      <vt:lpstr>Slayt 61</vt:lpstr>
      <vt:lpstr>Slayt 62</vt:lpstr>
      <vt:lpstr>Slayt 63</vt:lpstr>
      <vt:lpstr>Slayt 64</vt:lpstr>
      <vt:lpstr>Slayt 65</vt:lpstr>
      <vt:lpstr>Slayt 66</vt:lpstr>
      <vt:lpstr>Slayt 67</vt:lpstr>
      <vt:lpstr>Slayt 68</vt:lpstr>
      <vt:lpstr>Slayt 69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Hücre Zarı ve Madde Geçişi</dc:title>
  <dc:creator>Tuzun</dc:creator>
  <cp:lastModifiedBy>Asuspc</cp:lastModifiedBy>
  <cp:revision>84</cp:revision>
  <dcterms:created xsi:type="dcterms:W3CDTF">2012-01-28T11:14:34Z</dcterms:created>
  <dcterms:modified xsi:type="dcterms:W3CDTF">2018-11-14T07:51:58Z</dcterms:modified>
</cp:coreProperties>
</file>